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68" r:id="rId4"/>
    <p:sldId id="258" r:id="rId5"/>
    <p:sldId id="265" r:id="rId6"/>
    <p:sldId id="266" r:id="rId7"/>
    <p:sldId id="267" r:id="rId8"/>
    <p:sldId id="287" r:id="rId9"/>
    <p:sldId id="269" r:id="rId10"/>
    <p:sldId id="270" r:id="rId11"/>
    <p:sldId id="282" r:id="rId12"/>
    <p:sldId id="277" r:id="rId13"/>
    <p:sldId id="279" r:id="rId14"/>
    <p:sldId id="281" r:id="rId15"/>
    <p:sldId id="272" r:id="rId16"/>
    <p:sldId id="273" r:id="rId17"/>
    <p:sldId id="274" r:id="rId18"/>
    <p:sldId id="299" r:id="rId19"/>
    <p:sldId id="276" r:id="rId20"/>
    <p:sldId id="284" r:id="rId21"/>
    <p:sldId id="285" r:id="rId22"/>
    <p:sldId id="275" r:id="rId23"/>
    <p:sldId id="259" r:id="rId24"/>
    <p:sldId id="263" r:id="rId25"/>
    <p:sldId id="286" r:id="rId26"/>
    <p:sldId id="288" r:id="rId27"/>
    <p:sldId id="290" r:id="rId28"/>
    <p:sldId id="291" r:id="rId29"/>
    <p:sldId id="302" r:id="rId30"/>
    <p:sldId id="260" r:id="rId31"/>
    <p:sldId id="289" r:id="rId32"/>
    <p:sldId id="292" r:id="rId33"/>
    <p:sldId id="293" r:id="rId34"/>
    <p:sldId id="294" r:id="rId35"/>
    <p:sldId id="295" r:id="rId36"/>
    <p:sldId id="296" r:id="rId37"/>
    <p:sldId id="298" r:id="rId38"/>
    <p:sldId id="300" r:id="rId39"/>
    <p:sldId id="301" r:id="rId40"/>
    <p:sldId id="303" r:id="rId41"/>
    <p:sldId id="304" r:id="rId4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7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94660"/>
  </p:normalViewPr>
  <p:slideViewPr>
    <p:cSldViewPr>
      <p:cViewPr varScale="1">
        <p:scale>
          <a:sx n="70" d="100"/>
          <a:sy n="70" d="100"/>
        </p:scale>
        <p:origin x="-7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96E7E5C7-A56E-4BB0-A3E4-8C5A692139C8}" type="datetimeFigureOut">
              <a:rPr lang="en-US" smtClean="0"/>
              <a:t>5/10/2013</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2F6CA696-21A3-4549-A281-2DDF2397F25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57DD8977-1770-4BA6-ADE2-DC2A3A8242F4}" type="datetimeFigureOut">
              <a:rPr lang="en-US" smtClean="0"/>
              <a:pPr/>
              <a:t>5/9/2013</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26E49D05-2286-4A44-8C08-F896A4450D1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49D05-2286-4A44-8C08-F896A4450D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Pony </a:t>
            </a:r>
            <a:r>
              <a:rPr lang="en-US" dirty="0" err="1" smtClean="0"/>
              <a:t>Pokie</a:t>
            </a:r>
            <a:r>
              <a:rPr lang="en-US" dirty="0" smtClean="0"/>
              <a:t> through fresh eyes.</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a:t>
            </a:r>
            <a:r>
              <a:rPr lang="en-US" dirty="0" err="1" smtClean="0"/>
              <a:t>Watership</a:t>
            </a:r>
            <a:r>
              <a:rPr lang="en-US" dirty="0" smtClean="0"/>
              <a:t> Down</a:t>
            </a:r>
            <a:r>
              <a:rPr lang="en-US" baseline="0" dirty="0" smtClean="0"/>
              <a:t> as a violent book involving rabbits.  Dramatic irony of the situation makes a great joke but not enough for a story.</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49D05-2286-4A44-8C08-F896A4450D1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49D05-2286-4A44-8C08-F896A4450D1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Fluttershy</a:t>
            </a:r>
            <a:r>
              <a:rPr lang="en-US" dirty="0" smtClean="0"/>
              <a:t> (animal lover) as character,</a:t>
            </a:r>
            <a:r>
              <a:rPr lang="en-US" baseline="0" dirty="0" smtClean="0"/>
              <a:t> Destruction of book is desire, &amp; Twilight Sparkle (librarian) is her source of conflict/resistance.  Story can also be flipped around so that Twilight is the main character with a desire to save books and </a:t>
            </a:r>
            <a:r>
              <a:rPr lang="en-US" baseline="0" dirty="0" err="1" smtClean="0"/>
              <a:t>Fluttershy</a:t>
            </a:r>
            <a:r>
              <a:rPr lang="en-US" baseline="0" dirty="0" smtClean="0"/>
              <a:t> is the antagonist.</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Prologue on next slide.</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Prologue</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49D05-2286-4A44-8C08-F896A4450D1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story needs desire for the protagonist to drive the story</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49D05-2286-4A44-8C08-F896A4450D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first bullet, explain how this technique works</a:t>
            </a:r>
            <a:r>
              <a:rPr lang="en-US" baseline="0" dirty="0" smtClean="0"/>
              <a:t> just like external conflict, but instead of fighting with another character, the protagonist competes with herself.</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E49D05-2286-4A44-8C08-F896A4450D1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at stake?  </a:t>
            </a:r>
            <a:r>
              <a:rPr lang="en-US" dirty="0" err="1" smtClean="0"/>
              <a:t>Rainbooms</a:t>
            </a:r>
            <a:r>
              <a:rPr lang="en-US" baseline="0" dirty="0" smtClean="0"/>
              <a:t> aren’t as impactful as they used to be.  </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Without the possibility of failure, the</a:t>
            </a:r>
            <a:r>
              <a:rPr lang="en-US" baseline="0" dirty="0" smtClean="0"/>
              <a:t> stakes don’t matter.  M.A. Larson spends a lot of time in this episode setting up not only a possibility but a probability of failure.  Is this an episode where Rainbow wins the day or learns humility?</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Everything</a:t>
            </a:r>
            <a:r>
              <a:rPr lang="en-US" baseline="0" dirty="0" smtClean="0"/>
              <a:t> on this slide is in order as it appears in the video.</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actually goes “Everyone has their own agenda;” however, this saying doesn’t really seem to do the theory justice. Since every character could have the same agenda for different reasons.  In “</a:t>
            </a:r>
            <a:r>
              <a:rPr lang="en-US" baseline="0" dirty="0" err="1" smtClean="0"/>
              <a:t>Dragonshy</a:t>
            </a:r>
            <a:r>
              <a:rPr lang="en-US" baseline="0" dirty="0" smtClean="0"/>
              <a:t>” by Meghan McCarthy each character attacks the dragon for different reasons.  Twilight follows orders and saves the town, Rainbow wants adventure, Rarity wants to rob him, Pinkie Pie is having fun and treats it like a party (complete with invitations).  </a:t>
            </a:r>
            <a:r>
              <a:rPr lang="en-US" baseline="0" dirty="0" err="1" smtClean="0"/>
              <a:t>Fluttershy</a:t>
            </a:r>
            <a:r>
              <a:rPr lang="en-US" baseline="0" dirty="0" smtClean="0"/>
              <a:t> wants to keep her friends in tact as well as herself.</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other ways to get trapped</a:t>
            </a:r>
            <a:r>
              <a:rPr lang="en-US" baseline="0" dirty="0" smtClean="0"/>
              <a:t> as a writer, but an underdeveloped character is the worst because it frequently </a:t>
            </a:r>
            <a:r>
              <a:rPr lang="en-US" baseline="0" dirty="0" err="1" smtClean="0"/>
              <a:t>retraps</a:t>
            </a:r>
            <a:r>
              <a:rPr lang="en-US" baseline="0" dirty="0" smtClean="0"/>
              <a:t> you over and over.</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Narrate the</a:t>
            </a:r>
            <a:r>
              <a:rPr lang="en-US" baseline="0" dirty="0" smtClean="0"/>
              <a:t> character traits being explained in fight scene.</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drive.</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all seen the clips, but I’m showing</a:t>
            </a:r>
            <a:r>
              <a:rPr lang="en-US" baseline="0" dirty="0" smtClean="0"/>
              <a:t> these so we can look at them through fresh eyes.</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Luna is heartbroken</a:t>
            </a:r>
            <a:r>
              <a:rPr lang="en-US" baseline="0" dirty="0" smtClean="0"/>
              <a:t> and shows it with rage.</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Yeah, if</a:t>
            </a:r>
            <a:r>
              <a:rPr lang="en-US" baseline="0" dirty="0" smtClean="0"/>
              <a:t> I saw </a:t>
            </a:r>
            <a:r>
              <a:rPr lang="en-US" baseline="0" dirty="0" err="1" smtClean="0"/>
              <a:t>Fluttershy</a:t>
            </a:r>
            <a:r>
              <a:rPr lang="en-US" baseline="0" dirty="0" smtClean="0"/>
              <a:t> troll Discord, then I would tell people about it.</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detailed event list can sometimes disguise itself as a story.</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Without desire,</a:t>
            </a:r>
            <a:r>
              <a:rPr lang="en-US" baseline="0" dirty="0" smtClean="0"/>
              <a:t> why is the protagonist doing anything?  </a:t>
            </a:r>
            <a:endParaRPr lang="en-US" dirty="0"/>
          </a:p>
        </p:txBody>
      </p:sp>
      <p:sp>
        <p:nvSpPr>
          <p:cNvPr id="4" name="Slide Number Placeholder 3"/>
          <p:cNvSpPr>
            <a:spLocks noGrp="1"/>
          </p:cNvSpPr>
          <p:nvPr>
            <p:ph type="sldNum" sz="quarter" idx="10"/>
          </p:nvPr>
        </p:nvSpPr>
        <p:spPr/>
        <p:txBody>
          <a:bodyPr/>
          <a:lstStyle/>
          <a:p>
            <a:fld id="{26E49D05-2286-4A44-8C08-F896A4450D1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AF1BE-1A65-46E1-8AF4-F51C1E3194FA}" type="datetimeFigureOut">
              <a:rPr lang="en-US" smtClean="0"/>
              <a:pPr/>
              <a:t>5/9/2013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A1185F-E530-48DE-90B2-3560B91A1DB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AF1BE-1A65-46E1-8AF4-F51C1E3194FA}" type="datetimeFigureOut">
              <a:rPr lang="en-US" smtClean="0"/>
              <a:pPr/>
              <a:t>5/9/2013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A1185F-E530-48DE-90B2-3560B91A1D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file:///I:\EQLA\Character%20Desire%20Conflict.wmv"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file:///I:\EQLA\Prologue.wmv"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I:\EQLA\Conflicting%20Desires.wmv"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file:///I:\EQLA\RainbowDash%20Cue.wmv"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I:\EQLA\High%20Stakes%20Rainbooms.wm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ideo" Target="file:///I:\EQLA\Types%20of%20Stakes.wmv" TargetMode="Externa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I:\EQLA\Individual%20Agenda.wmv"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I:\EQLA\Branched%20Plotlines.wmv" TargetMode="Externa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I:\EQLA\WAIT.wmv"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I:\EQLA\Priorities.wm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file:///I:\EQLA\Fight%20Scene%20Character.wmv" TargetMode="Externa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I:\EQLA\Character%20Study%20AJ.wmv"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I:\EQLA\Status%20Quo%20Upset.wmv"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I:\EQLA\Effects%20on%20Character.wmv"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I:\EQLA\Character%20in%20situation.wmv"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file:///I:\EQLA\Plot%20List.wmv"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lstStyle/>
          <a:p>
            <a:r>
              <a:rPr lang="en-US" b="1" dirty="0" smtClean="0">
                <a:solidFill>
                  <a:schemeClr val="bg1">
                    <a:lumMod val="95000"/>
                  </a:schemeClr>
                </a:solidFill>
                <a:effectLst>
                  <a:outerShdw blurRad="38100" dist="38100" dir="2700000" algn="tl">
                    <a:srgbClr val="000000">
                      <a:alpha val="43137"/>
                    </a:srgbClr>
                  </a:outerShdw>
                </a:effectLst>
                <a:latin typeface="Celestia Redux" pitchFamily="2" charset="0"/>
              </a:rPr>
              <a:t>Writing Is Magic</a:t>
            </a:r>
            <a:endParaRPr lang="en-US" b="1" dirty="0">
              <a:solidFill>
                <a:schemeClr val="bg1">
                  <a:lumMod val="95000"/>
                </a:schemeClr>
              </a:solidFill>
              <a:effectLst>
                <a:outerShdw blurRad="38100" dist="38100" dir="2700000" algn="tl">
                  <a:srgbClr val="000000">
                    <a:alpha val="43137"/>
                  </a:srgbClr>
                </a:outerShdw>
              </a:effectLst>
              <a:latin typeface="Celestia Redux" pitchFamily="2" charset="0"/>
            </a:endParaRPr>
          </a:p>
        </p:txBody>
      </p:sp>
      <p:sp>
        <p:nvSpPr>
          <p:cNvPr id="3" name="Subtitle 2"/>
          <p:cNvSpPr>
            <a:spLocks noGrp="1"/>
          </p:cNvSpPr>
          <p:nvPr>
            <p:ph type="subTitle" idx="1"/>
          </p:nvPr>
        </p:nvSpPr>
        <p:spPr>
          <a:xfrm>
            <a:off x="1371600" y="2590800"/>
            <a:ext cx="6400800" cy="1752600"/>
          </a:xfrm>
        </p:spPr>
        <p:txBody>
          <a:bodyPr anchor="ctr"/>
          <a:lstStyle/>
          <a:p>
            <a:r>
              <a:rPr lang="en-US" dirty="0" smtClean="0">
                <a:solidFill>
                  <a:schemeClr val="bg1">
                    <a:lumMod val="95000"/>
                  </a:schemeClr>
                </a:solidFill>
              </a:rPr>
              <a:t>Presentation available at</a:t>
            </a:r>
          </a:p>
          <a:p>
            <a:r>
              <a:rPr lang="en-US" dirty="0" smtClean="0">
                <a:solidFill>
                  <a:schemeClr val="bg1">
                    <a:lumMod val="95000"/>
                  </a:schemeClr>
                </a:solidFill>
              </a:rPr>
              <a:t>mlpwritingismagic.com</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Watch for Character, Desire, &amp; Conflict!</a:t>
            </a:r>
            <a:endParaRPr lang="en-US" dirty="0"/>
          </a:p>
        </p:txBody>
      </p:sp>
      <p:pic>
        <p:nvPicPr>
          <p:cNvPr id="4" name="Character Desire Conflict.wmv">
            <a:hlinkClick r:id="" action="ppaction://media"/>
          </p:cNvPr>
          <p:cNvPicPr>
            <a:picLocks noGrp="1" noRot="1" noChangeAspect="1"/>
          </p:cNvPicPr>
          <p:nvPr>
            <p:ph idx="1"/>
            <a:videoFile r:link="rId1"/>
          </p:nvPr>
        </p:nvPicPr>
        <p:blipFill>
          <a:blip r:embed="rId4" cstate="print"/>
          <a:stretch>
            <a:fillRect/>
          </a:stretch>
        </p:blipFill>
        <p:spPr>
          <a:xfrm>
            <a:off x="933450" y="1600200"/>
            <a:ext cx="7277100" cy="4851400"/>
          </a:xfrm>
          <a:prstGeom prst="rect">
            <a:avLst/>
          </a:prstGeom>
        </p:spPr>
      </p:pic>
      <p:sp>
        <p:nvSpPr>
          <p:cNvPr id="5" name="TextBox 4"/>
          <p:cNvSpPr txBox="1"/>
          <p:nvPr/>
        </p:nvSpPr>
        <p:spPr>
          <a:xfrm>
            <a:off x="0" y="6488668"/>
            <a:ext cx="5638800" cy="369332"/>
          </a:xfrm>
          <a:prstGeom prst="rect">
            <a:avLst/>
          </a:prstGeom>
          <a:noFill/>
        </p:spPr>
        <p:txBody>
          <a:bodyPr wrap="square" rtlCol="0">
            <a:spAutoFit/>
          </a:bodyPr>
          <a:lstStyle/>
          <a:p>
            <a:r>
              <a:rPr lang="en-US" dirty="0" smtClean="0"/>
              <a:t>from “The Best Night Ever” by Amy Keating Rogers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ershipdown.png"/>
          <p:cNvPicPr>
            <a:picLocks noGrp="1" noChangeAspect="1"/>
          </p:cNvPicPr>
          <p:nvPr>
            <p:ph idx="1"/>
          </p:nvPr>
        </p:nvPicPr>
        <p:blipFill>
          <a:blip r:embed="rId3" cstate="print"/>
          <a:srcRect r="962"/>
          <a:stretch>
            <a:fillRect/>
          </a:stretch>
        </p:blipFill>
        <p:spPr>
          <a:xfrm>
            <a:off x="647700" y="-3583"/>
            <a:ext cx="7848600" cy="686158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Situation is NOT a Story</a:t>
            </a:r>
            <a:endParaRPr lang="en-US" dirty="0"/>
          </a:p>
        </p:txBody>
      </p:sp>
      <p:sp>
        <p:nvSpPr>
          <p:cNvPr id="7" name="Content Placeholder 6"/>
          <p:cNvSpPr>
            <a:spLocks noGrp="1"/>
          </p:cNvSpPr>
          <p:nvPr>
            <p:ph sz="half" idx="1"/>
          </p:nvPr>
        </p:nvSpPr>
        <p:spPr/>
        <p:txBody>
          <a:bodyPr anchor="ctr"/>
          <a:lstStyle/>
          <a:p>
            <a:pPr>
              <a:buNone/>
            </a:pPr>
            <a:r>
              <a:rPr lang="en-US" dirty="0" smtClean="0"/>
              <a:t>	</a:t>
            </a:r>
            <a:r>
              <a:rPr lang="en-US" sz="3600" dirty="0" smtClean="0"/>
              <a:t>A story requires the main character to take an action (make a choice, overcome something, realize something, etc.)</a:t>
            </a:r>
          </a:p>
        </p:txBody>
      </p:sp>
      <p:pic>
        <p:nvPicPr>
          <p:cNvPr id="9" name="Content Placeholder 8" descr="Watershipdown.png"/>
          <p:cNvPicPr>
            <a:picLocks noGrp="1" noChangeAspect="1"/>
          </p:cNvPicPr>
          <p:nvPr>
            <p:ph sz="half" idx="2"/>
          </p:nvPr>
        </p:nvPicPr>
        <p:blipFill>
          <a:blip r:embed="rId3" cstate="print"/>
          <a:srcRect r="1887"/>
          <a:stretch>
            <a:fillRect/>
          </a:stretch>
        </p:blipFill>
        <p:spPr>
          <a:xfrm>
            <a:off x="4648200" y="2114797"/>
            <a:ext cx="4114800" cy="3631260"/>
          </a:xfrm>
        </p:spPr>
      </p:pic>
      <p:sp>
        <p:nvSpPr>
          <p:cNvPr id="11" name="TextBox 10"/>
          <p:cNvSpPr txBox="1"/>
          <p:nvPr/>
        </p:nvSpPr>
        <p:spPr>
          <a:xfrm>
            <a:off x="4648200" y="5791200"/>
            <a:ext cx="4114800" cy="381000"/>
          </a:xfrm>
          <a:prstGeom prst="rect">
            <a:avLst/>
          </a:prstGeom>
          <a:noFill/>
        </p:spPr>
        <p:txBody>
          <a:bodyPr wrap="square" rtlCol="0">
            <a:spAutoFit/>
          </a:bodyPr>
          <a:lstStyle/>
          <a:p>
            <a:pPr algn="ctr"/>
            <a:r>
              <a:rPr lang="en-US" dirty="0" smtClean="0"/>
              <a:t>http://otakuap.deviantart.com/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Situation is NOT a Story</a:t>
            </a:r>
            <a:endParaRPr lang="en-US" dirty="0"/>
          </a:p>
        </p:txBody>
      </p:sp>
      <p:sp>
        <p:nvSpPr>
          <p:cNvPr id="7" name="Content Placeholder 6"/>
          <p:cNvSpPr>
            <a:spLocks noGrp="1"/>
          </p:cNvSpPr>
          <p:nvPr>
            <p:ph sz="half" idx="1"/>
          </p:nvPr>
        </p:nvSpPr>
        <p:spPr/>
        <p:txBody>
          <a:bodyPr anchor="ctr">
            <a:normAutofit/>
          </a:bodyPr>
          <a:lstStyle/>
          <a:p>
            <a:pPr>
              <a:buNone/>
            </a:pPr>
            <a:r>
              <a:rPr lang="en-US" sz="3200" dirty="0" smtClean="0"/>
              <a:t>	Situation: Fluttershy reads </a:t>
            </a:r>
            <a:r>
              <a:rPr lang="en-US" sz="3200" u="sng" dirty="0" smtClean="0"/>
              <a:t>Watership Down </a:t>
            </a:r>
            <a:r>
              <a:rPr lang="en-US" sz="3200" dirty="0" smtClean="0"/>
              <a:t>and becomes sad. </a:t>
            </a:r>
          </a:p>
        </p:txBody>
      </p:sp>
      <p:pic>
        <p:nvPicPr>
          <p:cNvPr id="9" name="Content Placeholder 8" descr="Watershipdown.png"/>
          <p:cNvPicPr>
            <a:picLocks noGrp="1" noChangeAspect="1"/>
          </p:cNvPicPr>
          <p:nvPr>
            <p:ph sz="half" idx="2"/>
          </p:nvPr>
        </p:nvPicPr>
        <p:blipFill>
          <a:blip r:embed="rId3" cstate="print"/>
          <a:srcRect r="1887"/>
          <a:stretch>
            <a:fillRect/>
          </a:stretch>
        </p:blipFill>
        <p:spPr>
          <a:xfrm>
            <a:off x="4648200" y="2114797"/>
            <a:ext cx="4114800" cy="3631260"/>
          </a:xfrm>
        </p:spPr>
      </p:pic>
      <p:sp>
        <p:nvSpPr>
          <p:cNvPr id="11" name="TextBox 10"/>
          <p:cNvSpPr txBox="1"/>
          <p:nvPr/>
        </p:nvSpPr>
        <p:spPr>
          <a:xfrm>
            <a:off x="4648200" y="5791200"/>
            <a:ext cx="4114800" cy="381000"/>
          </a:xfrm>
          <a:prstGeom prst="rect">
            <a:avLst/>
          </a:prstGeom>
          <a:noFill/>
        </p:spPr>
        <p:txBody>
          <a:bodyPr wrap="square" rtlCol="0">
            <a:spAutoFit/>
          </a:bodyPr>
          <a:lstStyle/>
          <a:p>
            <a:pPr algn="ctr"/>
            <a:r>
              <a:rPr lang="en-US" dirty="0" smtClean="0"/>
              <a:t>http://otakuap.deviantart.com/</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Situation is NOT a Story</a:t>
            </a:r>
            <a:endParaRPr lang="en-US" dirty="0"/>
          </a:p>
        </p:txBody>
      </p:sp>
      <p:sp>
        <p:nvSpPr>
          <p:cNvPr id="7" name="Content Placeholder 6"/>
          <p:cNvSpPr>
            <a:spLocks noGrp="1"/>
          </p:cNvSpPr>
          <p:nvPr>
            <p:ph sz="half" idx="1"/>
          </p:nvPr>
        </p:nvSpPr>
        <p:spPr/>
        <p:txBody>
          <a:bodyPr anchor="ctr">
            <a:normAutofit/>
          </a:bodyPr>
          <a:lstStyle/>
          <a:p>
            <a:pPr>
              <a:buNone/>
            </a:pPr>
            <a:r>
              <a:rPr lang="en-US" sz="3200" dirty="0" smtClean="0"/>
              <a:t>	Story:</a:t>
            </a:r>
          </a:p>
          <a:p>
            <a:pPr>
              <a:buNone/>
            </a:pPr>
            <a:r>
              <a:rPr lang="en-US" sz="3200" dirty="0" smtClean="0"/>
              <a:t>	</a:t>
            </a:r>
            <a:r>
              <a:rPr lang="en-US" sz="3200" dirty="0" err="1" smtClean="0"/>
              <a:t>Fluttershy</a:t>
            </a:r>
            <a:r>
              <a:rPr lang="en-US" sz="3200" dirty="0" smtClean="0"/>
              <a:t> must burn every copy of </a:t>
            </a:r>
            <a:r>
              <a:rPr lang="en-US" sz="3200" u="sng" dirty="0" err="1" smtClean="0"/>
              <a:t>Watership</a:t>
            </a:r>
            <a:r>
              <a:rPr lang="en-US" sz="3200" u="sng" dirty="0" smtClean="0"/>
              <a:t> Down</a:t>
            </a:r>
            <a:r>
              <a:rPr lang="en-US" sz="3200" dirty="0" smtClean="0"/>
              <a:t> in </a:t>
            </a:r>
            <a:r>
              <a:rPr lang="en-US" sz="3200" dirty="0" err="1" smtClean="0"/>
              <a:t>Equestria</a:t>
            </a:r>
            <a:r>
              <a:rPr lang="en-US" sz="3200" dirty="0" smtClean="0"/>
              <a:t> before Twilight Sparkle can stop her.</a:t>
            </a:r>
            <a:endParaRPr lang="en-US" sz="3200" u="sng" dirty="0" smtClean="0"/>
          </a:p>
        </p:txBody>
      </p:sp>
      <p:pic>
        <p:nvPicPr>
          <p:cNvPr id="9" name="Content Placeholder 8" descr="Watershipdown.png"/>
          <p:cNvPicPr>
            <a:picLocks noGrp="1" noChangeAspect="1"/>
          </p:cNvPicPr>
          <p:nvPr>
            <p:ph sz="half" idx="2"/>
          </p:nvPr>
        </p:nvPicPr>
        <p:blipFill>
          <a:blip r:embed="rId3" cstate="print"/>
          <a:srcRect r="1887"/>
          <a:stretch>
            <a:fillRect/>
          </a:stretch>
        </p:blipFill>
        <p:spPr>
          <a:xfrm>
            <a:off x="4648200" y="2114797"/>
            <a:ext cx="4114800" cy="3631260"/>
          </a:xfrm>
        </p:spPr>
      </p:pic>
      <p:sp>
        <p:nvSpPr>
          <p:cNvPr id="11" name="TextBox 10"/>
          <p:cNvSpPr txBox="1"/>
          <p:nvPr/>
        </p:nvSpPr>
        <p:spPr>
          <a:xfrm>
            <a:off x="4648200" y="5791200"/>
            <a:ext cx="4114800" cy="381000"/>
          </a:xfrm>
          <a:prstGeom prst="rect">
            <a:avLst/>
          </a:prstGeom>
          <a:noFill/>
        </p:spPr>
        <p:txBody>
          <a:bodyPr wrap="square" rtlCol="0">
            <a:spAutoFit/>
          </a:bodyPr>
          <a:lstStyle/>
          <a:p>
            <a:pPr algn="ctr"/>
            <a:r>
              <a:rPr lang="en-US" dirty="0" smtClean="0"/>
              <a:t>http://otakuap.deviantart.com/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Multi-Story</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b="1" dirty="0" smtClean="0"/>
              <a:t>Multi-Directional Story (Multi-story)</a:t>
            </a:r>
            <a:r>
              <a:rPr lang="en-US" dirty="0" smtClean="0"/>
              <a:t>:</a:t>
            </a:r>
          </a:p>
          <a:p>
            <a:pPr>
              <a:buNone/>
            </a:pPr>
            <a:r>
              <a:rPr lang="en-US" sz="4000" b="1" dirty="0" smtClean="0"/>
              <a:t>	writing other major characters as if they are the hero</a:t>
            </a:r>
            <a:r>
              <a:rPr lang="en-US" dirty="0" smtClean="0"/>
              <a:t> of their own plotline even though they are </a:t>
            </a:r>
            <a:r>
              <a:rPr lang="en-US" sz="4000" b="1" dirty="0" smtClean="0"/>
              <a:t>not</a:t>
            </a:r>
            <a:r>
              <a:rPr lang="en-US" dirty="0" smtClean="0"/>
              <a:t> the main character.</a:t>
            </a:r>
          </a:p>
          <a:p>
            <a:r>
              <a:rPr lang="en-US" dirty="0" smtClean="0"/>
              <a:t>Best used with </a:t>
            </a:r>
            <a:r>
              <a:rPr lang="en-US" sz="4000" b="1" dirty="0" smtClean="0"/>
              <a:t>villains</a:t>
            </a:r>
            <a:r>
              <a:rPr lang="en-US" dirty="0" smtClean="0"/>
              <a:t> to give </a:t>
            </a:r>
            <a:r>
              <a:rPr lang="en-US" sz="4000" b="1" dirty="0" smtClean="0"/>
              <a:t>moral complexity</a:t>
            </a:r>
            <a:r>
              <a:rPr lang="en-US" dirty="0" smtClean="0"/>
              <a:t> and </a:t>
            </a:r>
            <a:r>
              <a:rPr lang="en-US" sz="4000" b="1" dirty="0" smtClean="0"/>
              <a:t>credibility</a:t>
            </a:r>
            <a:r>
              <a:rPr lang="en-US" dirty="0" smtClean="0"/>
              <a:t> to the story.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the Greatest Thing Ever</a:t>
            </a:r>
            <a:endParaRPr lang="en-US" dirty="0"/>
          </a:p>
        </p:txBody>
      </p:sp>
      <p:pic>
        <p:nvPicPr>
          <p:cNvPr id="4" name="Prologue.wmv">
            <a:hlinkClick r:id="" action="ppaction://media"/>
          </p:cNvPr>
          <p:cNvPicPr>
            <a:picLocks noGrp="1" noRot="1" noChangeAspect="1"/>
          </p:cNvPicPr>
          <p:nvPr>
            <p:ph idx="1"/>
            <a:videoFile r:link="rId1"/>
          </p:nvPr>
        </p:nvPicPr>
        <p:blipFill>
          <a:blip r:embed="rId4" cstate="print"/>
          <a:stretch>
            <a:fillRect/>
          </a:stretch>
        </p:blipFill>
        <p:spPr>
          <a:xfrm>
            <a:off x="838200" y="1295400"/>
            <a:ext cx="7734300" cy="5156200"/>
          </a:xfrm>
          <a:prstGeom prst="rect">
            <a:avLst/>
          </a:prstGeom>
        </p:spPr>
      </p:pic>
      <p:sp>
        <p:nvSpPr>
          <p:cNvPr id="5" name="TextBox 4"/>
          <p:cNvSpPr txBox="1"/>
          <p:nvPr/>
        </p:nvSpPr>
        <p:spPr>
          <a:xfrm>
            <a:off x="0" y="6488668"/>
            <a:ext cx="5638800" cy="369332"/>
          </a:xfrm>
          <a:prstGeom prst="rect">
            <a:avLst/>
          </a:prstGeom>
          <a:noFill/>
        </p:spPr>
        <p:txBody>
          <a:bodyPr wrap="square" rtlCol="0">
            <a:spAutoFit/>
          </a:bodyPr>
          <a:lstStyle/>
          <a:p>
            <a:r>
              <a:rPr lang="en-US" dirty="0" smtClean="0"/>
              <a:t>from “Friendship is Magic pt. 1” by Lauren Faust</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Celestia Vs. Luna</a:t>
            </a:r>
            <a:endParaRPr lang="en-US" dirty="0"/>
          </a:p>
        </p:txBody>
      </p:sp>
      <p:sp>
        <p:nvSpPr>
          <p:cNvPr id="3" name="Content Placeholder 2"/>
          <p:cNvSpPr>
            <a:spLocks noGrp="1"/>
          </p:cNvSpPr>
          <p:nvPr>
            <p:ph idx="1"/>
          </p:nvPr>
        </p:nvSpPr>
        <p:spPr/>
        <p:txBody>
          <a:bodyPr>
            <a:normAutofit/>
          </a:bodyPr>
          <a:lstStyle/>
          <a:p>
            <a:r>
              <a:rPr lang="en-US" sz="3600" dirty="0" smtClean="0"/>
              <a:t>Celestia is the hero.</a:t>
            </a:r>
          </a:p>
          <a:p>
            <a:pPr lvl="1"/>
            <a:r>
              <a:rPr lang="en-US" sz="3600" dirty="0" smtClean="0"/>
              <a:t>Saved the ponies from eternal night</a:t>
            </a:r>
          </a:p>
          <a:p>
            <a:pPr lvl="1"/>
            <a:endParaRPr lang="en-US" sz="3600" dirty="0" smtClean="0"/>
          </a:p>
          <a:p>
            <a:r>
              <a:rPr lang="en-US" sz="3600" dirty="0" smtClean="0"/>
              <a:t>Luna is the victim.</a:t>
            </a:r>
          </a:p>
          <a:p>
            <a:pPr lvl="1"/>
            <a:r>
              <a:rPr lang="en-US" sz="3600" dirty="0" smtClean="0"/>
              <a:t>Her work and emotions were ignored.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Multi-Story	</a:t>
            </a:r>
            <a:endParaRPr lang="en-US" dirty="0"/>
          </a:p>
        </p:txBody>
      </p:sp>
      <p:sp>
        <p:nvSpPr>
          <p:cNvPr id="3" name="Content Placeholder 2"/>
          <p:cNvSpPr>
            <a:spLocks noGrp="1"/>
          </p:cNvSpPr>
          <p:nvPr>
            <p:ph idx="1"/>
          </p:nvPr>
        </p:nvSpPr>
        <p:spPr/>
        <p:txBody>
          <a:bodyPr/>
          <a:lstStyle/>
          <a:p>
            <a:r>
              <a:rPr lang="en-US" dirty="0" smtClean="0"/>
              <a:t>If used well, a story will seem like a story of 2 characters whose desires are in conflict.</a:t>
            </a:r>
          </a:p>
          <a:p>
            <a:r>
              <a:rPr lang="en-US" dirty="0" smtClean="0"/>
              <a:t>This is more complex than a “good guy” defeating a “bad guy.”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Desires in Opposition</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r>
              <a:rPr lang="en-US" sz="4000" dirty="0" smtClean="0"/>
              <a:t>People want things.</a:t>
            </a:r>
          </a:p>
          <a:p>
            <a:r>
              <a:rPr lang="en-US" sz="4000" dirty="0" smtClean="0"/>
              <a:t>They often want more than one thing.</a:t>
            </a:r>
          </a:p>
          <a:p>
            <a:r>
              <a:rPr lang="en-US" sz="4000" dirty="0" smtClean="0"/>
              <a:t>Sometimes we are forced to choose between desires.</a:t>
            </a:r>
          </a:p>
          <a:p>
            <a:r>
              <a:rPr lang="en-US" sz="4000" dirty="0" smtClean="0"/>
              <a:t>This choice creates internal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elestia Redux" pitchFamily="2" charset="0"/>
              </a:rPr>
              <a:t>Most Important Rules to Writing</a:t>
            </a:r>
            <a:endParaRPr lang="en-US" dirty="0">
              <a:effectLst>
                <a:outerShdw blurRad="38100" dist="38100" dir="2700000" algn="tl">
                  <a:srgbClr val="000000">
                    <a:alpha val="43137"/>
                  </a:srgbClr>
                </a:outerShdw>
              </a:effectLst>
              <a:latin typeface="Celestia Redux" pitchFamily="2"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effectLst>
                  <a:outerShdw blurRad="38100" dist="38100" dir="2700000" algn="tl">
                    <a:srgbClr val="000000">
                      <a:alpha val="43137"/>
                    </a:srgbClr>
                  </a:outerShdw>
                </a:effectLst>
                <a:latin typeface="Celestia Redux" pitchFamily="2" charset="0"/>
              </a:rPr>
              <a:t>Every writing rule has a scenario, situation, and reason where it can and SHOULD be broken, including this one.</a:t>
            </a:r>
          </a:p>
          <a:p>
            <a:pPr marL="514350" indent="-514350">
              <a:buFont typeface="+mj-lt"/>
              <a:buAutoNum type="arabicPeriod"/>
            </a:pPr>
            <a:r>
              <a:rPr lang="en-US" dirty="0" smtClean="0">
                <a:effectLst>
                  <a:outerShdw blurRad="38100" dist="38100" dir="2700000" algn="tl">
                    <a:srgbClr val="000000">
                      <a:alpha val="43137"/>
                    </a:srgbClr>
                  </a:outerShdw>
                </a:effectLst>
                <a:latin typeface="Celestia Redux" pitchFamily="2" charset="0"/>
              </a:rPr>
              <a:t>Whatever you do, your work must be (for whatever reason) interesting.  No Exceptions!</a:t>
            </a:r>
            <a:endParaRPr lang="en-US" dirty="0">
              <a:effectLst>
                <a:outerShdw blurRad="38100" dist="38100" dir="2700000" algn="tl">
                  <a:srgbClr val="000000">
                    <a:alpha val="43137"/>
                  </a:srgbClr>
                </a:outerShdw>
              </a:effectLst>
              <a:latin typeface="Celestia Redux"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Desires in Opposition</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r>
              <a:rPr lang="en-US" sz="3600" dirty="0" smtClean="0"/>
              <a:t>Pitting a character’s desires against each other REVEAL what’s REALLY IMPORTANT to your character.</a:t>
            </a:r>
          </a:p>
          <a:p>
            <a:r>
              <a:rPr lang="en-US" sz="3600" dirty="0" smtClean="0"/>
              <a:t>It makes your character’s choices more difficult and creates tension through suspense.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Desires in Opposition</a:t>
            </a:r>
            <a:endParaRPr lang="en-US" dirty="0"/>
          </a:p>
        </p:txBody>
      </p:sp>
      <p:sp>
        <p:nvSpPr>
          <p:cNvPr id="5" name="Content Placeholder 4"/>
          <p:cNvSpPr>
            <a:spLocks noGrp="1"/>
          </p:cNvSpPr>
          <p:nvPr>
            <p:ph idx="1"/>
          </p:nvPr>
        </p:nvSpPr>
        <p:spPr>
          <a:xfrm>
            <a:off x="457200" y="1600200"/>
            <a:ext cx="8229600" cy="4876800"/>
          </a:xfrm>
        </p:spPr>
        <p:txBody>
          <a:bodyPr>
            <a:normAutofit/>
          </a:bodyPr>
          <a:lstStyle/>
          <a:p>
            <a:r>
              <a:rPr lang="en-US" sz="3600" dirty="0" smtClean="0"/>
              <a:t>Truly tough decisions create sympathy for your characters &amp; power for your story.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Desires in Opposition</a:t>
            </a:r>
            <a:endParaRPr lang="en-US" dirty="0"/>
          </a:p>
        </p:txBody>
      </p:sp>
      <p:pic>
        <p:nvPicPr>
          <p:cNvPr id="4" name="Conflicting Desires.wmv">
            <a:hlinkClick r:id="" action="ppaction://media"/>
          </p:cNvPr>
          <p:cNvPicPr>
            <a:picLocks noGrp="1" noRot="1" noChangeAspect="1"/>
          </p:cNvPicPr>
          <p:nvPr>
            <p:ph idx="1"/>
            <a:videoFile r:link="rId1"/>
          </p:nvPr>
        </p:nvPicPr>
        <p:blipFill>
          <a:blip r:embed="rId3" cstate="print"/>
          <a:stretch>
            <a:fillRect/>
          </a:stretch>
        </p:blipFill>
        <p:spPr>
          <a:xfrm>
            <a:off x="839391" y="1447800"/>
            <a:ext cx="7465218" cy="4976812"/>
          </a:xfrm>
          <a:prstGeom prst="rect">
            <a:avLst/>
          </a:prstGeom>
        </p:spPr>
      </p:pic>
      <p:sp>
        <p:nvSpPr>
          <p:cNvPr id="5" name="TextBox 4"/>
          <p:cNvSpPr txBox="1"/>
          <p:nvPr/>
        </p:nvSpPr>
        <p:spPr>
          <a:xfrm>
            <a:off x="0" y="6488668"/>
            <a:ext cx="5638800" cy="369332"/>
          </a:xfrm>
          <a:prstGeom prst="rect">
            <a:avLst/>
          </a:prstGeom>
          <a:noFill/>
        </p:spPr>
        <p:txBody>
          <a:bodyPr wrap="square" rtlCol="0">
            <a:spAutoFit/>
          </a:bodyPr>
          <a:lstStyle/>
          <a:p>
            <a:r>
              <a:rPr lang="en-US" dirty="0" smtClean="0"/>
              <a:t>from “Friendship Is Magic Pt. 2” by Lauren Faust</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Low Stakes Rainbooms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1143000"/>
          </a:xfrm>
        </p:spPr>
        <p:txBody>
          <a:bodyPr/>
          <a:lstStyle/>
          <a:p>
            <a:r>
              <a:rPr lang="en-US" dirty="0" smtClean="0"/>
              <a:t>Rainbow Dash can LITERALLY do a sonic rainboom on cue.</a:t>
            </a:r>
            <a:endParaRPr lang="en-US" dirty="0"/>
          </a:p>
        </p:txBody>
      </p:sp>
      <p:pic>
        <p:nvPicPr>
          <p:cNvPr id="6" name="RainbowDash Cue.wmv">
            <a:hlinkClick r:id="" action="ppaction://media"/>
          </p:cNvPr>
          <p:cNvPicPr>
            <a:picLocks noRot="1" noChangeAspect="1"/>
          </p:cNvPicPr>
          <p:nvPr>
            <a:videoFile r:link="rId1"/>
          </p:nvPr>
        </p:nvPicPr>
        <p:blipFill>
          <a:blip r:embed="rId4" cstate="print"/>
          <a:stretch>
            <a:fillRect/>
          </a:stretch>
        </p:blipFill>
        <p:spPr>
          <a:xfrm>
            <a:off x="1466850" y="2362200"/>
            <a:ext cx="6210300" cy="4140200"/>
          </a:xfrm>
          <a:prstGeom prst="rect">
            <a:avLst/>
          </a:prstGeom>
        </p:spPr>
      </p:pic>
      <p:sp>
        <p:nvSpPr>
          <p:cNvPr id="5" name="TextBox 4"/>
          <p:cNvSpPr txBox="1"/>
          <p:nvPr/>
        </p:nvSpPr>
        <p:spPr>
          <a:xfrm>
            <a:off x="0" y="6488668"/>
            <a:ext cx="6324600" cy="369332"/>
          </a:xfrm>
          <a:prstGeom prst="rect">
            <a:avLst/>
          </a:prstGeom>
          <a:noFill/>
        </p:spPr>
        <p:txBody>
          <a:bodyPr wrap="square" rtlCol="0">
            <a:spAutoFit/>
          </a:bodyPr>
          <a:lstStyle/>
          <a:p>
            <a:r>
              <a:rPr lang="en-US" dirty="0" smtClean="0"/>
              <a:t>from “A Canterlot Wedding pt. 2” by Meghan McCarthy</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effectLst>
                  <a:outerShdw blurRad="38100" dist="38100" dir="2700000" algn="tl">
                    <a:srgbClr val="000000">
                      <a:alpha val="43137"/>
                    </a:srgbClr>
                  </a:outerShdw>
                </a:effectLst>
              </a:rPr>
              <a:t>High Stakes Rainbooms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495799"/>
          </a:xfrm>
        </p:spPr>
        <p:txBody>
          <a:bodyPr/>
          <a:lstStyle/>
          <a:p>
            <a:r>
              <a:rPr lang="en-US" sz="4000" dirty="0" smtClean="0"/>
              <a:t>The most impactful sonic rainboom was in “Sonic Rainboom” by M.A. Larson.</a:t>
            </a:r>
          </a:p>
          <a:p>
            <a:r>
              <a:rPr lang="en-US" sz="4000" dirty="0" smtClean="0"/>
              <a:t>Resolution of a high stakes conflict</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dirty="0" smtClean="0">
                <a:effectLst>
                  <a:outerShdw blurRad="38100" dist="38100" dir="2700000" algn="tl">
                    <a:srgbClr val="000000">
                      <a:alpha val="43137"/>
                    </a:srgbClr>
                  </a:outerShdw>
                </a:effectLst>
              </a:rPr>
              <a:t>High Stakes Rainbooms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229600" cy="4648200"/>
          </a:xfrm>
        </p:spPr>
        <p:txBody>
          <a:bodyPr numCol="1">
            <a:normAutofit lnSpcReduction="10000"/>
          </a:bodyPr>
          <a:lstStyle/>
          <a:p>
            <a:pPr>
              <a:buNone/>
            </a:pPr>
            <a:r>
              <a:rPr lang="en-US" dirty="0" smtClean="0"/>
              <a:t>At stake:</a:t>
            </a:r>
          </a:p>
          <a:p>
            <a:pPr>
              <a:buNone/>
            </a:pPr>
            <a:r>
              <a:rPr lang="en-US" dirty="0" smtClean="0"/>
              <a:t>Rainbow’s Pride</a:t>
            </a:r>
          </a:p>
          <a:p>
            <a:pPr>
              <a:buNone/>
            </a:pPr>
            <a:r>
              <a:rPr lang="en-US" dirty="0" smtClean="0"/>
              <a:t>Rainbow’s identity as the best</a:t>
            </a:r>
          </a:p>
          <a:p>
            <a:pPr>
              <a:buNone/>
            </a:pPr>
            <a:r>
              <a:rPr lang="en-US" dirty="0" smtClean="0"/>
              <a:t>Best Young Flyer’s Title</a:t>
            </a:r>
          </a:p>
          <a:p>
            <a:pPr>
              <a:buNone/>
            </a:pPr>
            <a:r>
              <a:rPr lang="en-US" dirty="0" smtClean="0"/>
              <a:t>Wonderbolts Chance</a:t>
            </a:r>
          </a:p>
          <a:p>
            <a:pPr>
              <a:buNone/>
            </a:pPr>
            <a:r>
              <a:rPr lang="en-US" dirty="0" smtClean="0"/>
              <a:t>Oh yeah, and the lives of four ponies.</a:t>
            </a:r>
          </a:p>
          <a:p>
            <a:pPr>
              <a:buNone/>
            </a:pPr>
            <a:endParaRPr lang="en-US" dirty="0" smtClean="0"/>
          </a:p>
          <a:p>
            <a:pPr>
              <a:buNone/>
            </a:pPr>
            <a:r>
              <a:rPr lang="en-US" sz="4000" dirty="0" smtClean="0"/>
              <a:t>A POSSIBILITY OF FAILURE</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ssolv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High Stakes Rainbooms</a:t>
            </a:r>
            <a:endParaRPr lang="en-US" dirty="0">
              <a:effectLst>
                <a:outerShdw blurRad="38100" dist="38100" dir="2700000" algn="tl">
                  <a:srgbClr val="000000">
                    <a:alpha val="43137"/>
                  </a:srgbClr>
                </a:outerShdw>
              </a:effectLst>
            </a:endParaRPr>
          </a:p>
        </p:txBody>
      </p:sp>
      <p:sp>
        <p:nvSpPr>
          <p:cNvPr id="5" name="TextBox 4"/>
          <p:cNvSpPr txBox="1"/>
          <p:nvPr/>
        </p:nvSpPr>
        <p:spPr>
          <a:xfrm>
            <a:off x="0" y="6488668"/>
            <a:ext cx="6324600" cy="369332"/>
          </a:xfrm>
          <a:prstGeom prst="rect">
            <a:avLst/>
          </a:prstGeom>
          <a:noFill/>
        </p:spPr>
        <p:txBody>
          <a:bodyPr wrap="square" rtlCol="0">
            <a:spAutoFit/>
          </a:bodyPr>
          <a:lstStyle/>
          <a:p>
            <a:r>
              <a:rPr lang="en-US" dirty="0" smtClean="0"/>
              <a:t>from “Sonic Rainboom” by M.A. Larson</a:t>
            </a:r>
            <a:endParaRPr lang="en-US" dirty="0"/>
          </a:p>
        </p:txBody>
      </p:sp>
      <p:pic>
        <p:nvPicPr>
          <p:cNvPr id="8" name="High Stakes Rainbooms.wmv">
            <a:hlinkClick r:id="" action="ppaction://media"/>
          </p:cNvPr>
          <p:cNvPicPr>
            <a:picLocks noRot="1" noChangeAspect="1"/>
          </p:cNvPicPr>
          <p:nvPr>
            <a:videoFile r:link="rId1"/>
          </p:nvPr>
        </p:nvPicPr>
        <p:blipFill>
          <a:blip r:embed="rId3" cstate="print"/>
          <a:stretch>
            <a:fillRect/>
          </a:stretch>
        </p:blipFill>
        <p:spPr>
          <a:xfrm>
            <a:off x="800100" y="1371600"/>
            <a:ext cx="7543800" cy="5029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Stakes</a:t>
            </a:r>
            <a:endParaRPr lang="en-US" dirty="0"/>
          </a:p>
        </p:txBody>
      </p:sp>
      <p:sp>
        <p:nvSpPr>
          <p:cNvPr id="3" name="Content Placeholder 2"/>
          <p:cNvSpPr>
            <a:spLocks noGrp="1"/>
          </p:cNvSpPr>
          <p:nvPr>
            <p:ph idx="1"/>
          </p:nvPr>
        </p:nvSpPr>
        <p:spPr/>
        <p:txBody>
          <a:bodyPr>
            <a:normAutofit fontScale="92500"/>
          </a:bodyPr>
          <a:lstStyle/>
          <a:p>
            <a:r>
              <a:rPr lang="en-US" sz="4000" dirty="0" smtClean="0"/>
              <a:t>Personal: Would affect anyone that affects main character personally EG. Breaking up with loved one</a:t>
            </a:r>
          </a:p>
          <a:p>
            <a:r>
              <a:rPr lang="en-US" sz="4000" dirty="0" smtClean="0"/>
              <a:t>Universal: Affects the </a:t>
            </a:r>
            <a:r>
              <a:rPr lang="en-US" sz="4000" dirty="0" smtClean="0"/>
              <a:t>world</a:t>
            </a:r>
          </a:p>
          <a:p>
            <a:pPr>
              <a:buNone/>
            </a:pPr>
            <a:r>
              <a:rPr lang="en-US" sz="4000" dirty="0" smtClean="0"/>
              <a:t>	</a:t>
            </a:r>
            <a:r>
              <a:rPr lang="en-US" sz="4000" dirty="0" smtClean="0"/>
              <a:t>EG. Presidential election or the apocalypse</a:t>
            </a:r>
            <a:endParaRPr lang="en-US" sz="4000" dirty="0" smtClean="0"/>
          </a:p>
          <a:p>
            <a:pPr>
              <a:buNone/>
            </a:pPr>
            <a:r>
              <a:rPr lang="en-US" sz="40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Stakes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3600" dirty="0" smtClean="0"/>
              <a:t>Relative: High stakes for the main character but probably nothing to normal people. EG. If the food touches it is uneatable!</a:t>
            </a:r>
          </a:p>
          <a:p>
            <a:r>
              <a:rPr lang="en-US" sz="3600" dirty="0" smtClean="0"/>
              <a:t>Empathetic: The main character’s actions will affect someone else.</a:t>
            </a:r>
          </a:p>
          <a:p>
            <a:pPr>
              <a:buNone/>
            </a:pPr>
            <a:r>
              <a:rPr lang="en-US" sz="3600" dirty="0" smtClean="0"/>
              <a:t>	</a:t>
            </a:r>
            <a:r>
              <a:rPr lang="en-US" sz="3600" dirty="0" smtClean="0"/>
              <a:t>EG. If Lucky fails, a puppy</a:t>
            </a:r>
          </a:p>
          <a:p>
            <a:pPr>
              <a:buNone/>
            </a:pPr>
            <a:r>
              <a:rPr lang="en-US" sz="3600" dirty="0" smtClean="0"/>
              <a:t>	</a:t>
            </a:r>
            <a:r>
              <a:rPr lang="en-US" sz="3600" dirty="0" smtClean="0"/>
              <a:t>won’t find a new home.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Types of Stakes</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Watch for Universal, Personal, Relative &amp; Empathetic stakes</a:t>
            </a:r>
            <a:endParaRPr lang="en-US" dirty="0"/>
          </a:p>
        </p:txBody>
      </p:sp>
      <p:sp>
        <p:nvSpPr>
          <p:cNvPr id="4" name="TextBox 3"/>
          <p:cNvSpPr txBox="1"/>
          <p:nvPr/>
        </p:nvSpPr>
        <p:spPr>
          <a:xfrm>
            <a:off x="0" y="6488668"/>
            <a:ext cx="9220200" cy="369332"/>
          </a:xfrm>
          <a:prstGeom prst="rect">
            <a:avLst/>
          </a:prstGeom>
          <a:noFill/>
        </p:spPr>
        <p:txBody>
          <a:bodyPr wrap="square" rtlCol="0">
            <a:spAutoFit/>
          </a:bodyPr>
          <a:lstStyle/>
          <a:p>
            <a:r>
              <a:rPr lang="en-US" dirty="0" smtClean="0"/>
              <a:t>“Friendship is Magic” “Party of One” “Lesson Zero” “Luna Eclipsed” Faust McCarthy Larson</a:t>
            </a:r>
            <a:endParaRPr lang="en-US" dirty="0"/>
          </a:p>
        </p:txBody>
      </p:sp>
      <p:pic>
        <p:nvPicPr>
          <p:cNvPr id="5" name="Types of Stakes.wmv">
            <a:hlinkClick r:id="" action="ppaction://media"/>
          </p:cNvPr>
          <p:cNvPicPr>
            <a:picLocks noRot="1" noChangeAspect="1"/>
          </p:cNvPicPr>
          <p:nvPr>
            <a:videoFile r:link="rId1"/>
          </p:nvPr>
        </p:nvPicPr>
        <p:blipFill>
          <a:blip r:embed="rId4" cstate="print"/>
          <a:stretch>
            <a:fillRect/>
          </a:stretch>
        </p:blipFill>
        <p:spPr>
          <a:xfrm>
            <a:off x="1333500" y="2133600"/>
            <a:ext cx="6477000" cy="431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You Can Write a Story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3600" dirty="0" smtClean="0">
                <a:effectLst>
                  <a:outerShdw blurRad="38100" dist="38100" dir="2700000" algn="tl">
                    <a:srgbClr val="000000">
                      <a:alpha val="43137"/>
                    </a:srgbClr>
                  </a:outerShdw>
                </a:effectLst>
              </a:rPr>
              <a:t>We all have a talent for stories</a:t>
            </a:r>
          </a:p>
          <a:p>
            <a:r>
              <a:rPr lang="en-US" sz="3600" dirty="0" smtClean="0">
                <a:effectLst>
                  <a:outerShdw blurRad="38100" dist="38100" dir="2700000" algn="tl">
                    <a:srgbClr val="000000">
                      <a:alpha val="43137"/>
                    </a:srgbClr>
                  </a:outerShdw>
                </a:effectLst>
              </a:rPr>
              <a:t>Less talent just requires more work</a:t>
            </a:r>
          </a:p>
          <a:p>
            <a:r>
              <a:rPr lang="en-US" sz="3600" dirty="0" smtClean="0">
                <a:effectLst>
                  <a:outerShdw blurRad="38100" dist="38100" dir="2700000" algn="tl">
                    <a:srgbClr val="000000">
                      <a:alpha val="43137"/>
                    </a:srgbClr>
                  </a:outerShdw>
                </a:effectLst>
              </a:rPr>
              <a:t>A lot of talent still requires a lot of work to avoid mediocrity.</a:t>
            </a:r>
          </a:p>
          <a:p>
            <a:r>
              <a:rPr lang="en-US" sz="3600" dirty="0" smtClean="0">
                <a:effectLst>
                  <a:outerShdw blurRad="38100" dist="38100" dir="2700000" algn="tl">
                    <a:srgbClr val="000000">
                      <a:alpha val="43137"/>
                    </a:srgbClr>
                  </a:outerShdw>
                </a:effectLst>
              </a:rPr>
              <a:t>Talent is simply a starting point, not where we end up as writer!</a:t>
            </a:r>
          </a:p>
          <a:p>
            <a:endParaRPr lang="en-US"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Has </a:t>
            </a:r>
            <a:r>
              <a:rPr lang="en-US" dirty="0" smtClean="0"/>
              <a:t>Their Priorities</a:t>
            </a:r>
            <a:endParaRPr lang="en-US" dirty="0"/>
          </a:p>
        </p:txBody>
      </p:sp>
      <p:pic>
        <p:nvPicPr>
          <p:cNvPr id="4" name="Individual Agenda.wmv">
            <a:hlinkClick r:id="" action="ppaction://media"/>
          </p:cNvPr>
          <p:cNvPicPr>
            <a:picLocks noGrp="1" noRot="1" noChangeAspect="1"/>
          </p:cNvPicPr>
          <p:nvPr>
            <p:ph idx="1"/>
            <a:videoFile r:link="rId1"/>
          </p:nvPr>
        </p:nvPicPr>
        <p:blipFill>
          <a:blip r:embed="rId4" cstate="print"/>
          <a:stretch>
            <a:fillRect/>
          </a:stretch>
        </p:blipFill>
        <p:spPr>
          <a:xfrm>
            <a:off x="685800" y="1295400"/>
            <a:ext cx="7772400" cy="5181600"/>
          </a:xfrm>
          <a:prstGeom prst="rect">
            <a:avLst/>
          </a:prstGeom>
        </p:spPr>
      </p:pic>
      <p:sp>
        <p:nvSpPr>
          <p:cNvPr id="5" name="TextBox 4"/>
          <p:cNvSpPr txBox="1"/>
          <p:nvPr/>
        </p:nvSpPr>
        <p:spPr>
          <a:xfrm>
            <a:off x="0" y="6488668"/>
            <a:ext cx="7620000" cy="369332"/>
          </a:xfrm>
          <a:prstGeom prst="rect">
            <a:avLst/>
          </a:prstGeom>
          <a:noFill/>
        </p:spPr>
        <p:txBody>
          <a:bodyPr wrap="square" rtlCol="0">
            <a:spAutoFit/>
          </a:bodyPr>
          <a:lstStyle/>
          <a:p>
            <a:r>
              <a:rPr lang="en-US" dirty="0" smtClean="0"/>
              <a:t>from “The Ticket Master” by Amy Keating Rogers &amp; Lauren Faust</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Has Their </a:t>
            </a:r>
            <a:r>
              <a:rPr lang="en-US" dirty="0" smtClean="0"/>
              <a:t>Priorities</a:t>
            </a:r>
            <a:endParaRPr lang="en-US" dirty="0"/>
          </a:p>
        </p:txBody>
      </p:sp>
      <p:sp>
        <p:nvSpPr>
          <p:cNvPr id="3" name="Content Placeholder 2"/>
          <p:cNvSpPr>
            <a:spLocks noGrp="1"/>
          </p:cNvSpPr>
          <p:nvPr>
            <p:ph idx="1"/>
          </p:nvPr>
        </p:nvSpPr>
        <p:spPr/>
        <p:txBody>
          <a:bodyPr/>
          <a:lstStyle/>
          <a:p>
            <a:r>
              <a:rPr lang="en-US" dirty="0" smtClean="0"/>
              <a:t>Different people have different motivations so different characters should too</a:t>
            </a:r>
          </a:p>
          <a:p>
            <a:r>
              <a:rPr lang="en-US" dirty="0" smtClean="0"/>
              <a:t>Makes characters 3 </a:t>
            </a:r>
            <a:r>
              <a:rPr lang="en-US" dirty="0" smtClean="0"/>
              <a:t>dimensional</a:t>
            </a:r>
          </a:p>
          <a:p>
            <a:r>
              <a:rPr lang="en-US" dirty="0" smtClean="0"/>
              <a:t>It can create multiple plotlines</a:t>
            </a:r>
            <a:endParaRPr lang="en-US" dirty="0" smtClean="0"/>
          </a:p>
          <a:p>
            <a:endParaRPr lang="en-US" dirty="0" smtClean="0"/>
          </a:p>
        </p:txBody>
      </p:sp>
      <p:pic>
        <p:nvPicPr>
          <p:cNvPr id="1026" name="Picture 2"/>
          <p:cNvPicPr>
            <a:picLocks noChangeAspect="1" noChangeArrowheads="1"/>
          </p:cNvPicPr>
          <p:nvPr/>
        </p:nvPicPr>
        <p:blipFill>
          <a:blip r:embed="rId2" cstate="print"/>
          <a:srcRect l="18823" t="37500" r="29412" b="12500"/>
          <a:stretch>
            <a:fillRect/>
          </a:stretch>
        </p:blipFill>
        <p:spPr bwMode="auto">
          <a:xfrm>
            <a:off x="1943100" y="3990109"/>
            <a:ext cx="5257800" cy="2867891"/>
          </a:xfrm>
          <a:prstGeom prst="rect">
            <a:avLst/>
          </a:prstGeom>
          <a:noFill/>
          <a:ln w="9525">
            <a:noFill/>
            <a:miter lim="800000"/>
            <a:headEnd/>
            <a:tailEnd/>
          </a:ln>
        </p:spPr>
      </p:pic>
      <p:sp>
        <p:nvSpPr>
          <p:cNvPr id="5" name="TextBox 4"/>
          <p:cNvSpPr txBox="1"/>
          <p:nvPr/>
        </p:nvSpPr>
        <p:spPr>
          <a:xfrm>
            <a:off x="76200" y="5269468"/>
            <a:ext cx="1752600" cy="369332"/>
          </a:xfrm>
          <a:prstGeom prst="rect">
            <a:avLst/>
          </a:prstGeom>
          <a:noFill/>
        </p:spPr>
        <p:txBody>
          <a:bodyPr wrap="square" rtlCol="0">
            <a:spAutoFit/>
          </a:bodyPr>
          <a:lstStyle/>
          <a:p>
            <a:r>
              <a:rPr lang="en-US" dirty="0" smtClean="0"/>
              <a:t>Jacobsmovies.com</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Has Their </a:t>
            </a:r>
            <a:r>
              <a:rPr lang="en-US" dirty="0" smtClean="0"/>
              <a:t>Priorities</a:t>
            </a:r>
            <a:endParaRPr lang="en-US" dirty="0"/>
          </a:p>
        </p:txBody>
      </p:sp>
      <p:sp>
        <p:nvSpPr>
          <p:cNvPr id="3" name="Content Placeholder 2"/>
          <p:cNvSpPr>
            <a:spLocks noGrp="1"/>
          </p:cNvSpPr>
          <p:nvPr>
            <p:ph idx="1"/>
          </p:nvPr>
        </p:nvSpPr>
        <p:spPr/>
        <p:txBody>
          <a:bodyPr/>
          <a:lstStyle/>
          <a:p>
            <a:r>
              <a:rPr lang="en-US" dirty="0" smtClean="0"/>
              <a:t>Lord of the Rings starts with a bunch of people</a:t>
            </a:r>
          </a:p>
          <a:p>
            <a:r>
              <a:rPr lang="en-US" dirty="0" smtClean="0"/>
              <a:t>Ends with Frodo and Sam alone with Golem</a:t>
            </a:r>
            <a:endParaRPr lang="en-US" dirty="0" smtClean="0"/>
          </a:p>
          <a:p>
            <a:endParaRPr lang="en-US" dirty="0" smtClean="0"/>
          </a:p>
        </p:txBody>
      </p:sp>
      <p:pic>
        <p:nvPicPr>
          <p:cNvPr id="1026" name="Picture 2"/>
          <p:cNvPicPr>
            <a:picLocks noChangeAspect="1" noChangeArrowheads="1"/>
          </p:cNvPicPr>
          <p:nvPr/>
        </p:nvPicPr>
        <p:blipFill>
          <a:blip r:embed="rId3" cstate="print"/>
          <a:srcRect l="18823" t="37500" r="29412" b="12500"/>
          <a:stretch>
            <a:fillRect/>
          </a:stretch>
        </p:blipFill>
        <p:spPr bwMode="auto">
          <a:xfrm>
            <a:off x="1943100" y="3990109"/>
            <a:ext cx="5257800" cy="2867891"/>
          </a:xfrm>
          <a:prstGeom prst="rect">
            <a:avLst/>
          </a:prstGeom>
          <a:noFill/>
          <a:ln w="9525">
            <a:noFill/>
            <a:miter lim="800000"/>
            <a:headEnd/>
            <a:tailEnd/>
          </a:ln>
        </p:spPr>
      </p:pic>
      <p:sp>
        <p:nvSpPr>
          <p:cNvPr id="5" name="TextBox 4"/>
          <p:cNvSpPr txBox="1"/>
          <p:nvPr/>
        </p:nvSpPr>
        <p:spPr>
          <a:xfrm>
            <a:off x="76200" y="5269468"/>
            <a:ext cx="1752600" cy="369332"/>
          </a:xfrm>
          <a:prstGeom prst="rect">
            <a:avLst/>
          </a:prstGeom>
          <a:noFill/>
        </p:spPr>
        <p:txBody>
          <a:bodyPr wrap="square" rtlCol="0">
            <a:spAutoFit/>
          </a:bodyPr>
          <a:lstStyle/>
          <a:p>
            <a:r>
              <a:rPr lang="en-US" dirty="0" smtClean="0"/>
              <a:t>Jacobsmovies.com</a:t>
            </a:r>
            <a:endParaRPr lang="en-US" dirty="0"/>
          </a:p>
        </p:txBody>
      </p:sp>
      <p:pic>
        <p:nvPicPr>
          <p:cNvPr id="6" name="Branched Plotlines.wmv">
            <a:hlinkClick r:id="" action="ppaction://media"/>
          </p:cNvPr>
          <p:cNvPicPr>
            <a:picLocks noRot="1" noChangeAspect="1"/>
          </p:cNvPicPr>
          <p:nvPr>
            <a:videoFile r:link="rId1"/>
          </p:nvPr>
        </p:nvPicPr>
        <p:blipFill>
          <a:blip r:embed="rId4" cstate="print"/>
          <a:stretch>
            <a:fillRect/>
          </a:stretch>
        </p:blipFill>
        <p:spPr>
          <a:xfrm>
            <a:off x="1866900" y="3251200"/>
            <a:ext cx="5410200" cy="360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video>
              <p:cMediaNode>
                <p:cTn id="23"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AIT.wmv">
            <a:hlinkClick r:id="" action="ppaction://media"/>
          </p:cNvPr>
          <p:cNvPicPr>
            <a:picLocks noGrp="1" noRot="1" noChangeAspect="1"/>
          </p:cNvPicPr>
          <p:nvPr>
            <p:ph idx="1"/>
            <a:videoFile r:link="rId1"/>
          </p:nvPr>
        </p:nvPicPr>
        <p:blipFill>
          <a:blip r:embed="rId3" cstate="print"/>
          <a:stretch>
            <a:fillRect/>
          </a:stretch>
        </p:blipFill>
        <p:spPr>
          <a:xfrm>
            <a:off x="0" y="381000"/>
            <a:ext cx="9144000" cy="6096000"/>
          </a:xfrm>
          <a:prstGeom prst="rect">
            <a:avLst/>
          </a:prstGeom>
        </p:spPr>
      </p:pic>
      <p:sp>
        <p:nvSpPr>
          <p:cNvPr id="5" name="TextBox 4"/>
          <p:cNvSpPr txBox="1"/>
          <p:nvPr/>
        </p:nvSpPr>
        <p:spPr>
          <a:xfrm>
            <a:off x="0" y="6488668"/>
            <a:ext cx="7620000" cy="369332"/>
          </a:xfrm>
          <a:prstGeom prst="rect">
            <a:avLst/>
          </a:prstGeom>
          <a:noFill/>
        </p:spPr>
        <p:txBody>
          <a:bodyPr wrap="square" rtlCol="0">
            <a:spAutoFit/>
          </a:bodyPr>
          <a:lstStyle/>
          <a:p>
            <a:r>
              <a:rPr lang="en-US" dirty="0" smtClean="0"/>
              <a:t>from </a:t>
            </a:r>
            <a:r>
              <a:rPr lang="en-US" dirty="0" smtClean="0"/>
              <a:t>“Friendship is Magic Pt. 2” </a:t>
            </a:r>
            <a:r>
              <a:rPr lang="en-US" dirty="0" smtClean="0"/>
              <a:t>by </a:t>
            </a:r>
            <a:r>
              <a:rPr lang="en-US" dirty="0" smtClean="0"/>
              <a:t>Lauren </a:t>
            </a:r>
            <a:r>
              <a:rPr lang="en-US" dirty="0" smtClean="0"/>
              <a:t>Faust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Has Their Priorities</a:t>
            </a:r>
            <a:endParaRPr lang="en-US" dirty="0"/>
          </a:p>
        </p:txBody>
      </p:sp>
      <p:sp>
        <p:nvSpPr>
          <p:cNvPr id="3" name="Content Placeholder 2"/>
          <p:cNvSpPr>
            <a:spLocks noGrp="1"/>
          </p:cNvSpPr>
          <p:nvPr>
            <p:ph idx="1"/>
          </p:nvPr>
        </p:nvSpPr>
        <p:spPr/>
        <p:txBody>
          <a:bodyPr/>
          <a:lstStyle/>
          <a:p>
            <a:r>
              <a:rPr lang="en-US" dirty="0" smtClean="0"/>
              <a:t>Doesn’t giving everyone their own priorities and story make things complicated?  Unwieldy?</a:t>
            </a:r>
          </a:p>
          <a:p>
            <a:r>
              <a:rPr lang="en-US" dirty="0" smtClean="0"/>
              <a:t>Aren’t there “</a:t>
            </a:r>
            <a:r>
              <a:rPr lang="en-US" dirty="0" err="1" smtClean="0"/>
              <a:t>Fluttershy</a:t>
            </a:r>
            <a:r>
              <a:rPr lang="en-US" dirty="0" smtClean="0"/>
              <a:t>” episodes and “Applejack” episodes and…?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Everyone Has Their Priorities</a:t>
            </a:r>
            <a:endParaRPr lang="en-US" dirty="0"/>
          </a:p>
        </p:txBody>
      </p:sp>
      <p:sp>
        <p:nvSpPr>
          <p:cNvPr id="3" name="Content Placeholder 2"/>
          <p:cNvSpPr>
            <a:spLocks noGrp="1"/>
          </p:cNvSpPr>
          <p:nvPr>
            <p:ph idx="1"/>
          </p:nvPr>
        </p:nvSpPr>
        <p:spPr/>
        <p:txBody>
          <a:bodyPr/>
          <a:lstStyle/>
          <a:p>
            <a:r>
              <a:rPr lang="en-US" dirty="0" smtClean="0"/>
              <a:t>The point isn’t to add a bunch of plotlines (easier to do in an epic than a 22 minute cartoon).</a:t>
            </a:r>
          </a:p>
          <a:p>
            <a:r>
              <a:rPr lang="en-US" dirty="0" smtClean="0"/>
              <a:t>They can all have a similar goal to the main character, but to get the characters to stand out and be themselves, they should do it with their own priorities in mind.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Has Their Priorities</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It’s complicated. This example should help.</a:t>
            </a:r>
            <a:endParaRPr lang="en-US" dirty="0"/>
          </a:p>
        </p:txBody>
      </p:sp>
      <p:pic>
        <p:nvPicPr>
          <p:cNvPr id="4" name="Priorities.wmv">
            <a:hlinkClick r:id="" action="ppaction://media"/>
          </p:cNvPr>
          <p:cNvPicPr>
            <a:picLocks noRot="1" noChangeAspect="1"/>
          </p:cNvPicPr>
          <p:nvPr>
            <a:videoFile r:link="rId1"/>
          </p:nvPr>
        </p:nvPicPr>
        <p:blipFill>
          <a:blip r:embed="rId3" cstate="print"/>
          <a:stretch>
            <a:fillRect/>
          </a:stretch>
        </p:blipFill>
        <p:spPr>
          <a:xfrm>
            <a:off x="990600" y="1778000"/>
            <a:ext cx="7010400" cy="4673600"/>
          </a:xfrm>
          <a:prstGeom prst="rect">
            <a:avLst/>
          </a:prstGeom>
        </p:spPr>
      </p:pic>
      <p:sp>
        <p:nvSpPr>
          <p:cNvPr id="5" name="TextBox 4"/>
          <p:cNvSpPr txBox="1"/>
          <p:nvPr/>
        </p:nvSpPr>
        <p:spPr>
          <a:xfrm>
            <a:off x="0" y="6488668"/>
            <a:ext cx="7620000" cy="369332"/>
          </a:xfrm>
          <a:prstGeom prst="rect">
            <a:avLst/>
          </a:prstGeom>
          <a:noFill/>
        </p:spPr>
        <p:txBody>
          <a:bodyPr wrap="square" rtlCol="0">
            <a:spAutoFit/>
          </a:bodyPr>
          <a:lstStyle/>
          <a:p>
            <a:r>
              <a:rPr lang="en-US" dirty="0" smtClean="0"/>
              <a:t>from </a:t>
            </a:r>
            <a:r>
              <a:rPr lang="en-US" dirty="0" smtClean="0"/>
              <a:t>“A </a:t>
            </a:r>
            <a:r>
              <a:rPr lang="en-US" dirty="0" err="1" smtClean="0"/>
              <a:t>Canterlot</a:t>
            </a:r>
            <a:r>
              <a:rPr lang="en-US" dirty="0" smtClean="0"/>
              <a:t> Wedding pt. 2” </a:t>
            </a:r>
            <a:r>
              <a:rPr lang="en-US" dirty="0" smtClean="0"/>
              <a:t>by </a:t>
            </a:r>
            <a:r>
              <a:rPr lang="en-US" dirty="0" smtClean="0"/>
              <a:t>Meghan McCarthy</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Always Write with Character</a:t>
            </a:r>
            <a:endParaRPr lang="en-US" dirty="0"/>
          </a:p>
        </p:txBody>
      </p:sp>
      <p:sp>
        <p:nvSpPr>
          <p:cNvPr id="3" name="Content Placeholder 2"/>
          <p:cNvSpPr>
            <a:spLocks noGrp="1"/>
          </p:cNvSpPr>
          <p:nvPr>
            <p:ph idx="1"/>
          </p:nvPr>
        </p:nvSpPr>
        <p:spPr/>
        <p:txBody>
          <a:bodyPr/>
          <a:lstStyle/>
          <a:p>
            <a:r>
              <a:rPr lang="en-US" dirty="0" smtClean="0"/>
              <a:t>Always paying attention to who your characters are will free you from writer’s block and traps.</a:t>
            </a:r>
          </a:p>
          <a:p>
            <a:r>
              <a:rPr lang="en-US" dirty="0" smtClean="0"/>
              <a:t>If you’re trapped, your character might not be developed enough.</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Write with Character</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Your character’s actions are always a reflection of who they are. ALWAYS!</a:t>
            </a:r>
            <a:endParaRPr lang="en-US" dirty="0"/>
          </a:p>
        </p:txBody>
      </p:sp>
      <p:pic>
        <p:nvPicPr>
          <p:cNvPr id="4" name="Fight Scene Character.wmv">
            <a:hlinkClick r:id="" action="ppaction://media"/>
          </p:cNvPr>
          <p:cNvPicPr>
            <a:picLocks noRot="1" noChangeAspect="1"/>
          </p:cNvPicPr>
          <p:nvPr>
            <a:videoFile r:link="rId1"/>
          </p:nvPr>
        </p:nvPicPr>
        <p:blipFill>
          <a:blip r:embed="rId4" cstate="print"/>
          <a:stretch>
            <a:fillRect/>
          </a:stretch>
        </p:blipFill>
        <p:spPr>
          <a:xfrm>
            <a:off x="1409700" y="2286000"/>
            <a:ext cx="6324600" cy="4216400"/>
          </a:xfrm>
          <a:prstGeom prst="rect">
            <a:avLst/>
          </a:prstGeom>
        </p:spPr>
      </p:pic>
      <p:sp>
        <p:nvSpPr>
          <p:cNvPr id="5" name="TextBox 4"/>
          <p:cNvSpPr txBox="1"/>
          <p:nvPr/>
        </p:nvSpPr>
        <p:spPr>
          <a:xfrm>
            <a:off x="0" y="6488668"/>
            <a:ext cx="7620000" cy="369332"/>
          </a:xfrm>
          <a:prstGeom prst="rect">
            <a:avLst/>
          </a:prstGeom>
          <a:noFill/>
        </p:spPr>
        <p:txBody>
          <a:bodyPr wrap="square" rtlCol="0">
            <a:spAutoFit/>
          </a:bodyPr>
          <a:lstStyle/>
          <a:p>
            <a:r>
              <a:rPr lang="en-US" dirty="0" smtClean="0"/>
              <a:t>from </a:t>
            </a:r>
            <a:r>
              <a:rPr lang="en-US" dirty="0" smtClean="0"/>
              <a:t>“A </a:t>
            </a:r>
            <a:r>
              <a:rPr lang="en-US" dirty="0" err="1" smtClean="0"/>
              <a:t>Canterlot</a:t>
            </a:r>
            <a:r>
              <a:rPr lang="en-US" dirty="0" smtClean="0"/>
              <a:t> Wedding Pt. 2” </a:t>
            </a:r>
            <a:r>
              <a:rPr lang="en-US" dirty="0" smtClean="0"/>
              <a:t>by </a:t>
            </a:r>
            <a:r>
              <a:rPr lang="en-US" dirty="0" smtClean="0"/>
              <a:t>Meghan McCarthy</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Study</a:t>
            </a:r>
            <a:endParaRPr lang="en-US" dirty="0"/>
          </a:p>
        </p:txBody>
      </p:sp>
      <p:sp>
        <p:nvSpPr>
          <p:cNvPr id="3" name="Content Placeholder 2"/>
          <p:cNvSpPr>
            <a:spLocks noGrp="1"/>
          </p:cNvSpPr>
          <p:nvPr>
            <p:ph idx="1"/>
          </p:nvPr>
        </p:nvSpPr>
        <p:spPr/>
        <p:txBody>
          <a:bodyPr/>
          <a:lstStyle/>
          <a:p>
            <a:r>
              <a:rPr lang="en-US" dirty="0" smtClean="0"/>
              <a:t>A character study is a scene or plot where a character does something specifically to reveal character.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Natural Storytelling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76800"/>
          </a:xfrm>
        </p:spPr>
        <p:txBody>
          <a:bodyPr>
            <a:normAutofit/>
          </a:bodyPr>
          <a:lstStyle/>
          <a:p>
            <a:pPr algn="ctr">
              <a:buNone/>
            </a:pPr>
            <a:r>
              <a:rPr lang="en-US" dirty="0" smtClean="0"/>
              <a:t>How do we select details in anecdotes?</a:t>
            </a:r>
          </a:p>
          <a:p>
            <a:pPr marL="514350" indent="-514350">
              <a:buFont typeface="+mj-lt"/>
              <a:buAutoNum type="arabicPeriod"/>
            </a:pPr>
            <a:r>
              <a:rPr lang="en-US" dirty="0" smtClean="0"/>
              <a:t>Something out of the ordinary/interesting happened.</a:t>
            </a:r>
          </a:p>
          <a:p>
            <a:pPr marL="514350" indent="-514350">
              <a:buNone/>
            </a:pPr>
            <a:r>
              <a:rPr lang="en-US" dirty="0" smtClean="0"/>
              <a:t>2. It was done by or affected someone we are interested in.</a:t>
            </a:r>
          </a:p>
          <a:p>
            <a:pPr marL="514350" indent="-514350">
              <a:buAutoNum type="arabicPeriod" startAt="3"/>
            </a:pPr>
            <a:r>
              <a:rPr lang="en-US" dirty="0" smtClean="0"/>
              <a:t>How someone reacted in a situation had an effect on us</a:t>
            </a:r>
          </a:p>
          <a:p>
            <a:pPr marL="514350" indent="-514350">
              <a:buNone/>
            </a:pPr>
            <a:r>
              <a:rPr lang="en-US" dirty="0" smtClean="0"/>
              <a:t>	(humor, terror, confusion…).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Study</a:t>
            </a:r>
            <a:endParaRPr lang="en-US" dirty="0"/>
          </a:p>
        </p:txBody>
      </p:sp>
      <p:sp>
        <p:nvSpPr>
          <p:cNvPr id="3" name="Content Placeholder 2"/>
          <p:cNvSpPr>
            <a:spLocks noGrp="1"/>
          </p:cNvSpPr>
          <p:nvPr>
            <p:ph idx="1"/>
          </p:nvPr>
        </p:nvSpPr>
        <p:spPr>
          <a:xfrm>
            <a:off x="457200" y="1189037"/>
            <a:ext cx="8229600" cy="4525963"/>
          </a:xfrm>
        </p:spPr>
        <p:txBody>
          <a:bodyPr/>
          <a:lstStyle/>
          <a:p>
            <a:r>
              <a:rPr lang="en-US" dirty="0" smtClean="0"/>
              <a:t>Find a situation to make the honest character lie, and see how she reacts.</a:t>
            </a:r>
            <a:endParaRPr lang="en-US" dirty="0"/>
          </a:p>
        </p:txBody>
      </p:sp>
      <p:pic>
        <p:nvPicPr>
          <p:cNvPr id="4" name="Character Study AJ.wmv">
            <a:hlinkClick r:id="" action="ppaction://media"/>
          </p:cNvPr>
          <p:cNvPicPr>
            <a:picLocks noRot="1" noChangeAspect="1"/>
          </p:cNvPicPr>
          <p:nvPr>
            <a:videoFile r:link="rId1"/>
          </p:nvPr>
        </p:nvPicPr>
        <p:blipFill>
          <a:blip r:embed="rId3" cstate="print"/>
          <a:stretch>
            <a:fillRect/>
          </a:stretch>
        </p:blipFill>
        <p:spPr>
          <a:xfrm>
            <a:off x="1333500" y="2209800"/>
            <a:ext cx="6477000" cy="4318000"/>
          </a:xfrm>
          <a:prstGeom prst="rect">
            <a:avLst/>
          </a:prstGeom>
        </p:spPr>
      </p:pic>
      <p:sp>
        <p:nvSpPr>
          <p:cNvPr id="5" name="TextBox 4"/>
          <p:cNvSpPr txBox="1"/>
          <p:nvPr/>
        </p:nvSpPr>
        <p:spPr>
          <a:xfrm>
            <a:off x="0" y="6488668"/>
            <a:ext cx="7620000" cy="369332"/>
          </a:xfrm>
          <a:prstGeom prst="rect">
            <a:avLst/>
          </a:prstGeom>
          <a:noFill/>
        </p:spPr>
        <p:txBody>
          <a:bodyPr wrap="square" rtlCol="0">
            <a:spAutoFit/>
          </a:bodyPr>
          <a:lstStyle/>
          <a:p>
            <a:r>
              <a:rPr lang="en-US" dirty="0" smtClean="0"/>
              <a:t>from </a:t>
            </a:r>
            <a:r>
              <a:rPr lang="en-US" dirty="0" smtClean="0"/>
              <a:t>“Party of One” </a:t>
            </a:r>
            <a:r>
              <a:rPr lang="en-US" dirty="0" smtClean="0"/>
              <a:t>by </a:t>
            </a:r>
            <a:r>
              <a:rPr lang="en-US" dirty="0" smtClean="0"/>
              <a:t>Meghan McCarthy</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Thank you for coming!</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a:buNone/>
            </a:pPr>
            <a:r>
              <a:rPr lang="en-US" dirty="0" smtClean="0">
                <a:effectLst>
                  <a:outerShdw blurRad="38100" dist="38100" dir="2700000" algn="tl">
                    <a:srgbClr val="000000">
                      <a:alpha val="43137"/>
                    </a:srgbClr>
                  </a:outerShdw>
                </a:effectLst>
              </a:rPr>
              <a:t>I could go on forever, but I can’t.</a:t>
            </a:r>
          </a:p>
          <a:p>
            <a:pPr>
              <a:buNone/>
            </a:pPr>
            <a:endParaRPr lang="en-US"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Thank you to EQLA, The </a:t>
            </a:r>
            <a:r>
              <a:rPr lang="en-US" dirty="0" err="1" smtClean="0">
                <a:effectLst>
                  <a:outerShdw blurRad="38100" dist="38100" dir="2700000" algn="tl">
                    <a:srgbClr val="000000">
                      <a:alpha val="43137"/>
                    </a:srgbClr>
                  </a:outerShdw>
                </a:effectLst>
              </a:rPr>
              <a:t>Brony</a:t>
            </a:r>
            <a:r>
              <a:rPr lang="en-US" dirty="0" smtClean="0">
                <a:effectLst>
                  <a:outerShdw blurRad="38100" dist="38100" dir="2700000" algn="tl">
                    <a:srgbClr val="000000">
                      <a:alpha val="43137"/>
                    </a:srgbClr>
                  </a:outerShdw>
                </a:effectLst>
              </a:rPr>
              <a:t> Clubhouse, and YOU for coming!</a:t>
            </a:r>
          </a:p>
          <a:p>
            <a:pPr>
              <a:buNone/>
            </a:pPr>
            <a:endParaRPr lang="en-US"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For more visit, mlpwritingismagic.com</a:t>
            </a:r>
            <a:endParaRPr lang="en-US" dirty="0" smtClean="0">
              <a:effectLst>
                <a:outerShdw blurRad="38100" dist="38100" dir="2700000" algn="tl">
                  <a:srgbClr val="000000">
                    <a:alpha val="43137"/>
                  </a:srgbClr>
                </a:outerShdw>
              </a:effectLst>
            </a:endParaRPr>
          </a:p>
          <a:p>
            <a:pPr>
              <a:buNone/>
            </a:pPr>
            <a:endParaRPr lang="en-US"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-Sharif</a:t>
            </a:r>
          </a:p>
          <a:p>
            <a:pPr>
              <a:buNone/>
            </a:pPr>
            <a:endParaRPr lang="en-US" dirty="0" smtClean="0"/>
          </a:p>
          <a:p>
            <a:endParaRPr lang="en-US" dirty="0"/>
          </a:p>
        </p:txBody>
      </p:sp>
      <p:sp>
        <p:nvSpPr>
          <p:cNvPr id="4" name="TextBox 3"/>
          <p:cNvSpPr txBox="1"/>
          <p:nvPr/>
        </p:nvSpPr>
        <p:spPr>
          <a:xfrm>
            <a:off x="1447800" y="6564868"/>
            <a:ext cx="7620000" cy="369332"/>
          </a:xfrm>
          <a:prstGeom prst="rect">
            <a:avLst/>
          </a:prstGeom>
          <a:noFill/>
        </p:spPr>
        <p:txBody>
          <a:bodyPr wrap="square" rtlCol="0">
            <a:spAutoFit/>
          </a:bodyPr>
          <a:lstStyle/>
          <a:p>
            <a:r>
              <a:rPr lang="en-US" dirty="0" smtClean="0"/>
              <a:t>Slides by Tracy </a:t>
            </a:r>
            <a:r>
              <a:rPr lang="en-US" dirty="0" err="1" smtClean="0"/>
              <a:t>McCusker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Naturally Selecting What We Tell</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876800"/>
          </a:xfrm>
        </p:spPr>
        <p:txBody>
          <a:bodyPr>
            <a:normAutofit/>
          </a:bodyPr>
          <a:lstStyle/>
          <a:p>
            <a:pPr marL="514350" indent="-514350">
              <a:buFont typeface="+mj-lt"/>
              <a:buAutoNum type="arabicPeriod"/>
            </a:pPr>
            <a:r>
              <a:rPr lang="en-US" dirty="0" smtClean="0"/>
              <a:t>Something out of the ordinary/interesting happened.</a:t>
            </a:r>
          </a:p>
        </p:txBody>
      </p:sp>
      <p:sp>
        <p:nvSpPr>
          <p:cNvPr id="5" name="TextBox 4"/>
          <p:cNvSpPr txBox="1"/>
          <p:nvPr/>
        </p:nvSpPr>
        <p:spPr>
          <a:xfrm>
            <a:off x="0" y="6488668"/>
            <a:ext cx="4876800" cy="369332"/>
          </a:xfrm>
          <a:prstGeom prst="rect">
            <a:avLst/>
          </a:prstGeom>
          <a:noFill/>
        </p:spPr>
        <p:txBody>
          <a:bodyPr wrap="square" rtlCol="0">
            <a:spAutoFit/>
          </a:bodyPr>
          <a:lstStyle/>
          <a:p>
            <a:r>
              <a:rPr lang="en-US" dirty="0" smtClean="0"/>
              <a:t>from "Magical Mystery Cure” by M.A. Larson</a:t>
            </a:r>
            <a:endParaRPr lang="en-US" dirty="0"/>
          </a:p>
        </p:txBody>
      </p:sp>
      <p:pic>
        <p:nvPicPr>
          <p:cNvPr id="6" name="Status Quo Upset.wmv">
            <a:hlinkClick r:id="" action="ppaction://media"/>
          </p:cNvPr>
          <p:cNvPicPr>
            <a:picLocks noRot="1" noChangeAspect="1"/>
          </p:cNvPicPr>
          <p:nvPr>
            <a:videoFile r:link="rId1"/>
          </p:nvPr>
        </p:nvPicPr>
        <p:blipFill>
          <a:blip r:embed="rId4" cstate="print"/>
          <a:stretch>
            <a:fillRect/>
          </a:stretch>
        </p:blipFill>
        <p:spPr>
          <a:xfrm>
            <a:off x="1600200" y="2438400"/>
            <a:ext cx="5943600" cy="3962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Naturally Selecting What We Tell</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4876800"/>
          </a:xfrm>
        </p:spPr>
        <p:txBody>
          <a:bodyPr>
            <a:normAutofit/>
          </a:bodyPr>
          <a:lstStyle/>
          <a:p>
            <a:pPr marL="514350" indent="-514350">
              <a:buNone/>
            </a:pPr>
            <a:r>
              <a:rPr lang="en-US" dirty="0" smtClean="0"/>
              <a:t>2.	Something was done by or affected someone we are interested in.</a:t>
            </a:r>
          </a:p>
        </p:txBody>
      </p:sp>
      <p:pic>
        <p:nvPicPr>
          <p:cNvPr id="5" name="Effects on Character.wmv">
            <a:hlinkClick r:id="" action="ppaction://media"/>
          </p:cNvPr>
          <p:cNvPicPr>
            <a:picLocks noRot="1" noChangeAspect="1"/>
          </p:cNvPicPr>
          <p:nvPr>
            <a:videoFile r:link="rId1"/>
          </p:nvPr>
        </p:nvPicPr>
        <p:blipFill>
          <a:blip r:embed="rId4" cstate="print"/>
          <a:stretch>
            <a:fillRect/>
          </a:stretch>
        </p:blipFill>
        <p:spPr>
          <a:xfrm>
            <a:off x="1485900" y="2362200"/>
            <a:ext cx="6172200" cy="4114800"/>
          </a:xfrm>
          <a:prstGeom prst="rect">
            <a:avLst/>
          </a:prstGeom>
        </p:spPr>
      </p:pic>
      <p:sp>
        <p:nvSpPr>
          <p:cNvPr id="6" name="TextBox 5"/>
          <p:cNvSpPr txBox="1"/>
          <p:nvPr/>
        </p:nvSpPr>
        <p:spPr>
          <a:xfrm>
            <a:off x="0" y="6488668"/>
            <a:ext cx="4876800" cy="369332"/>
          </a:xfrm>
          <a:prstGeom prst="rect">
            <a:avLst/>
          </a:prstGeom>
          <a:noFill/>
        </p:spPr>
        <p:txBody>
          <a:bodyPr wrap="square" rtlCol="0">
            <a:spAutoFit/>
          </a:bodyPr>
          <a:lstStyle/>
          <a:p>
            <a:r>
              <a:rPr lang="en-US" dirty="0" smtClean="0"/>
              <a:t>from "Luna Eclipsed” by M.A. Larson</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Naturally Selecting What We Tell</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229600" cy="4876800"/>
          </a:xfrm>
        </p:spPr>
        <p:txBody>
          <a:bodyPr>
            <a:normAutofit/>
          </a:bodyPr>
          <a:lstStyle/>
          <a:p>
            <a:pPr marL="514350" indent="-514350">
              <a:buNone/>
            </a:pPr>
            <a:r>
              <a:rPr lang="en-US" dirty="0" smtClean="0"/>
              <a:t>3.	How someone reacted in a situation had an effect on us (humor, terror, confusion).</a:t>
            </a:r>
          </a:p>
        </p:txBody>
      </p:sp>
      <p:pic>
        <p:nvPicPr>
          <p:cNvPr id="6" name="Character in situation.wmv">
            <a:hlinkClick r:id="" action="ppaction://media"/>
          </p:cNvPr>
          <p:cNvPicPr>
            <a:picLocks noRot="1" noChangeAspect="1"/>
          </p:cNvPicPr>
          <p:nvPr>
            <a:videoFile r:link="rId1"/>
          </p:nvPr>
        </p:nvPicPr>
        <p:blipFill>
          <a:blip r:embed="rId4" cstate="print"/>
          <a:stretch>
            <a:fillRect/>
          </a:stretch>
        </p:blipFill>
        <p:spPr>
          <a:xfrm>
            <a:off x="1485900" y="2362200"/>
            <a:ext cx="6172200" cy="4114800"/>
          </a:xfrm>
          <a:prstGeom prst="rect">
            <a:avLst/>
          </a:prstGeom>
        </p:spPr>
      </p:pic>
      <p:sp>
        <p:nvSpPr>
          <p:cNvPr id="5" name="TextBox 4"/>
          <p:cNvSpPr txBox="1"/>
          <p:nvPr/>
        </p:nvSpPr>
        <p:spPr>
          <a:xfrm>
            <a:off x="0" y="6488668"/>
            <a:ext cx="5486400" cy="369332"/>
          </a:xfrm>
          <a:prstGeom prst="rect">
            <a:avLst/>
          </a:prstGeom>
          <a:noFill/>
        </p:spPr>
        <p:txBody>
          <a:bodyPr wrap="square" rtlCol="0">
            <a:spAutoFit/>
          </a:bodyPr>
          <a:lstStyle/>
          <a:p>
            <a:r>
              <a:rPr lang="en-US" dirty="0" smtClean="0"/>
              <a:t>from "Return of Harmony Pt. 1” by M.A. Larson</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List</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It isn’t enough to just have a list of things that happen and call it a “story.”</a:t>
            </a:r>
            <a:endParaRPr lang="en-US" dirty="0"/>
          </a:p>
        </p:txBody>
      </p:sp>
      <p:pic>
        <p:nvPicPr>
          <p:cNvPr id="4" name="Plot List.wmv">
            <a:hlinkClick r:id="" action="ppaction://media"/>
          </p:cNvPr>
          <p:cNvPicPr>
            <a:picLocks noRot="1" noChangeAspect="1"/>
          </p:cNvPicPr>
          <p:nvPr>
            <a:videoFile r:link="rId1"/>
          </p:nvPr>
        </p:nvPicPr>
        <p:blipFill>
          <a:blip r:embed="rId4" cstate="print"/>
          <a:stretch>
            <a:fillRect/>
          </a:stretch>
        </p:blipFill>
        <p:spPr>
          <a:xfrm>
            <a:off x="1409700" y="2286000"/>
            <a:ext cx="6324600" cy="4216400"/>
          </a:xfrm>
          <a:prstGeom prst="rect">
            <a:avLst/>
          </a:prstGeom>
        </p:spPr>
      </p:pic>
      <p:sp>
        <p:nvSpPr>
          <p:cNvPr id="6" name="TextBox 5"/>
          <p:cNvSpPr txBox="1"/>
          <p:nvPr/>
        </p:nvSpPr>
        <p:spPr>
          <a:xfrm>
            <a:off x="0" y="6488668"/>
            <a:ext cx="6172200" cy="369332"/>
          </a:xfrm>
          <a:prstGeom prst="rect">
            <a:avLst/>
          </a:prstGeom>
          <a:noFill/>
        </p:spPr>
        <p:txBody>
          <a:bodyPr wrap="square" rtlCol="0">
            <a:spAutoFit/>
          </a:bodyPr>
          <a:lstStyle/>
          <a:p>
            <a:r>
              <a:rPr lang="en-US" dirty="0" smtClean="0"/>
              <a:t>from "Francis Escapes” Malcolm in the Middle. Fox.</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Little Pony: Story Is Conflict</a:t>
            </a:r>
            <a:endParaRPr lang="en-US" dirty="0"/>
          </a:p>
        </p:txBody>
      </p:sp>
      <p:sp>
        <p:nvSpPr>
          <p:cNvPr id="3" name="Content Placeholder 2"/>
          <p:cNvSpPr>
            <a:spLocks noGrp="1"/>
          </p:cNvSpPr>
          <p:nvPr>
            <p:ph idx="1"/>
          </p:nvPr>
        </p:nvSpPr>
        <p:spPr>
          <a:xfrm>
            <a:off x="381000" y="1295400"/>
            <a:ext cx="8305800" cy="5257800"/>
          </a:xfrm>
        </p:spPr>
        <p:txBody>
          <a:bodyPr>
            <a:normAutofit/>
          </a:bodyPr>
          <a:lstStyle/>
          <a:p>
            <a:pPr>
              <a:buNone/>
            </a:pPr>
            <a:r>
              <a:rPr lang="en-US" sz="3600" dirty="0" smtClean="0"/>
              <a:t>A story needs…</a:t>
            </a:r>
          </a:p>
          <a:p>
            <a:r>
              <a:rPr lang="en-US" sz="3600" dirty="0" smtClean="0"/>
              <a:t>A </a:t>
            </a:r>
            <a:r>
              <a:rPr lang="en-US" sz="4800" b="1" dirty="0" smtClean="0"/>
              <a:t>CHARACTER</a:t>
            </a:r>
            <a:r>
              <a:rPr lang="en-US" sz="3600" dirty="0" smtClean="0"/>
              <a:t> to be about</a:t>
            </a:r>
          </a:p>
          <a:p>
            <a:r>
              <a:rPr lang="en-US" sz="3600" dirty="0" smtClean="0"/>
              <a:t>A </a:t>
            </a:r>
            <a:r>
              <a:rPr lang="en-US" sz="4800" dirty="0" smtClean="0"/>
              <a:t>DESIRE</a:t>
            </a:r>
            <a:r>
              <a:rPr lang="en-US" sz="3600" dirty="0" smtClean="0"/>
              <a:t> or </a:t>
            </a:r>
            <a:r>
              <a:rPr lang="en-US" sz="4800" dirty="0" smtClean="0"/>
              <a:t>NEED</a:t>
            </a:r>
            <a:r>
              <a:rPr lang="en-US" sz="3600" dirty="0" smtClean="0"/>
              <a:t> that character has to fulfill</a:t>
            </a:r>
          </a:p>
          <a:p>
            <a:r>
              <a:rPr lang="en-US" sz="3600" dirty="0" smtClean="0"/>
              <a:t>A </a:t>
            </a:r>
            <a:r>
              <a:rPr lang="en-US" sz="4800" dirty="0" smtClean="0"/>
              <a:t>CONFLICT</a:t>
            </a:r>
            <a:r>
              <a:rPr lang="en-US" sz="3600" dirty="0" smtClean="0"/>
              <a:t> or </a:t>
            </a:r>
            <a:r>
              <a:rPr lang="en-US" sz="5200" dirty="0" smtClean="0"/>
              <a:t>RESISTANCE </a:t>
            </a:r>
            <a:r>
              <a:rPr lang="en-US" sz="3600" dirty="0" smtClean="0"/>
              <a:t>keeping the character from what they want.</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onies">
      <a:majorFont>
        <a:latin typeface="Celestia Redux"/>
        <a:ea typeface=""/>
        <a:cs typeface=""/>
      </a:majorFont>
      <a:minorFont>
        <a:latin typeface="Celestia Redux"/>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TotalTime>
  <Words>1475</Words>
  <Application>Microsoft Office PowerPoint</Application>
  <PresentationFormat>On-screen Show (4:3)</PresentationFormat>
  <Paragraphs>191</Paragraphs>
  <Slides>41</Slides>
  <Notes>28</Notes>
  <HiddenSlides>0</HiddenSlides>
  <MMClips>16</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Writing Is Magic</vt:lpstr>
      <vt:lpstr>Most Important Rules to Writing</vt:lpstr>
      <vt:lpstr>You Can Write a Story</vt:lpstr>
      <vt:lpstr>Natural Storytelling</vt:lpstr>
      <vt:lpstr>Naturally Selecting What We Tell</vt:lpstr>
      <vt:lpstr>Naturally Selecting What We Tell</vt:lpstr>
      <vt:lpstr>Naturally Selecting What We Tell</vt:lpstr>
      <vt:lpstr>Event List</vt:lpstr>
      <vt:lpstr>My Little Pony: Story Is Conflict</vt:lpstr>
      <vt:lpstr>Watch for Character, Desire, &amp; Conflict!</vt:lpstr>
      <vt:lpstr>Slide 11</vt:lpstr>
      <vt:lpstr>A Situation is NOT a Story</vt:lpstr>
      <vt:lpstr>A Situation is NOT a Story</vt:lpstr>
      <vt:lpstr>A Situation is NOT a Story</vt:lpstr>
      <vt:lpstr>Multi-Story</vt:lpstr>
      <vt:lpstr>Watch the Greatest Thing Ever</vt:lpstr>
      <vt:lpstr>Celestia Vs. Luna</vt:lpstr>
      <vt:lpstr>Multi-Story </vt:lpstr>
      <vt:lpstr>Desires in Opposition</vt:lpstr>
      <vt:lpstr>Desires in Opposition</vt:lpstr>
      <vt:lpstr>Desires in Opposition</vt:lpstr>
      <vt:lpstr>Desires in Opposition</vt:lpstr>
      <vt:lpstr>Low Stakes Rainbooms</vt:lpstr>
      <vt:lpstr>High Stakes Rainbooms</vt:lpstr>
      <vt:lpstr>High Stakes Rainbooms</vt:lpstr>
      <vt:lpstr>High Stakes Rainbooms</vt:lpstr>
      <vt:lpstr>Types of Stakes</vt:lpstr>
      <vt:lpstr>Types of Stakes</vt:lpstr>
      <vt:lpstr>Types of Stakes</vt:lpstr>
      <vt:lpstr>Everyone Has Their Priorities</vt:lpstr>
      <vt:lpstr>Everyone Has Their Priorities</vt:lpstr>
      <vt:lpstr>Everyone Has Their Priorities</vt:lpstr>
      <vt:lpstr>Slide 33</vt:lpstr>
      <vt:lpstr>Everyone Has Their Priorities</vt:lpstr>
      <vt:lpstr>Everyone Has Their Priorities</vt:lpstr>
      <vt:lpstr>Everyone Has Their Priorities</vt:lpstr>
      <vt:lpstr>Always Write with Character</vt:lpstr>
      <vt:lpstr>Always Write with Character</vt:lpstr>
      <vt:lpstr>Character Study</vt:lpstr>
      <vt:lpstr>Character Study</vt:lpstr>
      <vt:lpstr>Thank you for coming!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Sharif</dc:creator>
  <cp:lastModifiedBy>Sharif</cp:lastModifiedBy>
  <cp:revision>224</cp:revision>
  <dcterms:created xsi:type="dcterms:W3CDTF">2013-05-05T20:55:58Z</dcterms:created>
  <dcterms:modified xsi:type="dcterms:W3CDTF">2013-05-10T10:21:28Z</dcterms:modified>
</cp:coreProperties>
</file>